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22.xml" ContentType="application/vnd.openxmlformats-officedocument.presentationml.notesSlide+xml"/>
  <Override PartName="/ppt/notesSlides/notesSlide14.xml" ContentType="application/vnd.openxmlformats-officedocument.presentationml.notesSlide+xml"/>
  <Override PartName="/ppt/slides/slide22.xml" ContentType="application/vnd.openxmlformats-officedocument.presentationml.slide+xml"/>
  <Override PartName="/ppt/slides/slide28.xml" ContentType="application/vnd.openxmlformats-officedocument.presentationml.slide+xml"/>
  <Override PartName="/ppt/theme/theme2.xml" ContentType="application/vnd.openxmlformats-officedocument.theme+xml"/>
  <Override PartName="/ppt/slides/slide2.xml" ContentType="application/vnd.openxmlformats-officedocument.presentationml.slide+xml"/>
  <Override PartName="/ppt/notesSlides/notesSlide11.xml" ContentType="application/vnd.openxmlformats-officedocument.presentationml.notesSlide+xml"/>
  <Override PartName="/ppt/slides/slide30.xml" ContentType="application/vnd.openxmlformats-officedocument.presentationml.slide+xml"/>
  <Override PartName="/ppt/notesSlides/notesSlide9.xml" ContentType="application/vnd.openxmlformats-officedocument.presentationml.notesSlide+xml"/>
  <Override PartName="/ppt/slides/slide35.xml" ContentType="application/vnd.openxmlformats-officedocument.presentationml.slide+xml"/>
  <Override PartName="/ppt/notesSlides/notesSlide25.xml" ContentType="application/vnd.openxmlformats-officedocument.presentationml.notesSlide+xml"/>
  <Override PartName="/docProps/app.xml" ContentType="application/vnd.openxmlformats-officedocument.extended-properties+xml"/>
  <Override PartName="/ppt/slides/slide36.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slideLayouts/slideLayout3.xml" ContentType="application/vnd.openxmlformats-officedocument.presentationml.slideLayout+xml"/>
  <Override PartName="/ppt/slides/slide21.xml" ContentType="application/vnd.openxmlformats-officedocument.presentationml.slide+xml"/>
  <Override PartName="/ppt/slideLayouts/slideLayout5.xml" ContentType="application/vnd.openxmlformats-officedocument.presentationml.slideLayout+xml"/>
  <Override PartName="/ppt/slides/slide23.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viewProps.xml" ContentType="application/vnd.openxmlformats-officedocument.presentationml.viewProps+xml"/>
  <Override PartName="/ppt/notesSlides/notesSlide7.xml" ContentType="application/vnd.openxmlformats-officedocument.presentationml.notesSlide+xml"/>
  <Override PartName="/ppt/notesSlides/notesSlide15.xml" ContentType="application/vnd.openxmlformats-officedocument.presentationml.notesSlide+xml"/>
  <Override PartName="/ppt/slides/slide25.xml" ContentType="application/vnd.openxmlformats-officedocument.presentationml.slide+xml"/>
  <Override PartName="/ppt/notesSlides/notesSlide4.xml" ContentType="application/vnd.openxmlformats-officedocument.presentationml.notesSlide+xml"/>
  <Override PartName="/ppt/notesSlides/notesSlide19.xml" ContentType="application/vnd.openxmlformats-officedocument.presentationml.notesSlide+xml"/>
  <Override PartName="/ppt/slides/slide13.xml" ContentType="application/vnd.openxmlformats-officedocument.presentationml.slide+xml"/>
  <Override PartName="/ppt/slides/slide14.xml" ContentType="application/vnd.openxmlformats-officedocument.presentationml.slide+xml"/>
  <Override PartName="/ppt/notesSlides/notesSlide17.xml" ContentType="application/vnd.openxmlformats-officedocument.presentationml.notesSlide+xml"/>
  <Override PartName="/ppt/notesSlides/notesSlide23.xml" ContentType="application/vnd.openxmlformats-officedocument.presentationml.notesSlide+xml"/>
  <Override PartName="/ppt/slides/slide34.xml" ContentType="application/vnd.openxmlformats-officedocument.presentationml.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slides/slide20.xml" ContentType="application/vnd.openxmlformats-officedocument.presentationml.slide+xml"/>
  <Override PartName="/ppt/slides/slide17.xml" ContentType="application/vnd.openxmlformats-officedocument.presentationml.slide+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ppt/slides/slide5.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slides/slide33.xml" ContentType="application/vnd.openxmlformats-officedocument.presentationml.slide+xml"/>
  <Override PartName="/ppt/presProps.xml" ContentType="application/vnd.openxmlformats-officedocument.presentationml.presProps+xml"/>
  <Default Extension="jpeg" ContentType="image/jpeg"/>
  <Override PartName="/ppt/notesSlides/notesSlide18.xml" ContentType="application/vnd.openxmlformats-officedocument.presentationml.notesSlide+xml"/>
  <Default Extension="png" ContentType="image/png"/>
  <Override PartName="/ppt/slides/slide3.xml" ContentType="application/vnd.openxmlformats-officedocument.presentationml.slide+xml"/>
  <Override PartName="/ppt/slides/slide4.xml" ContentType="application/vnd.openxmlformats-officedocument.presentationml.slide+xml"/>
  <Override PartName="/ppt/slides/slide27.xml" ContentType="application/vnd.openxmlformats-officedocument.presentationml.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docProps/core.xml" ContentType="application/vnd.openxmlformats-package.core-properties+xml"/>
  <Override PartName="/ppt/slides/slide8.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Default Extension="bin" ContentType="application/vnd.openxmlformats-officedocument.presentationml.printerSettings"/>
  <Override PartName="/ppt/notesSlides/notesSlide10.xml" ContentType="application/vnd.openxmlformats-officedocument.presentationml.notesSlide+xml"/>
  <Default Extension="rels" ContentType="application/vnd.openxmlformats-package.relationships+xml"/>
  <Override PartName="/ppt/slides/slide9.xml" ContentType="application/vnd.openxmlformats-officedocument.presentationml.slide+xml"/>
  <Override PartName="/ppt/notesSlides/notesSlide24.xml" ContentType="application/vnd.openxmlformats-officedocument.presentationml.notesSlide+xml"/>
  <Override PartName="/ppt/slides/slide24.xml" ContentType="application/vnd.openxmlformats-officedocument.presentationml.slide+xml"/>
  <Override PartName="/ppt/slides/slide32.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Default Extension="pdf" ContentType="application/pdf"/>
  <Override PartName="/ppt/notesSlides/notesSlide20.xml" ContentType="application/vnd.openxmlformats-officedocument.presentationml.notesSlide+xml"/>
  <Override PartName="/ppt/slides/slide19.xml" ContentType="application/vnd.openxmlformats-officedocument.presentationml.slide+xml"/>
  <Override PartName="/ppt/slides/slide12.xml" ContentType="application/vnd.openxmlformats-officedocument.presentationml.slide+xml"/>
  <Override PartName="/ppt/slides/slide29.xml" ContentType="application/vnd.openxmlformats-officedocument.presentationml.slide+xml"/>
</Types>
</file>

<file path=_rels/.rels><?xml version="1.0" encoding="UTF-8" standalone="yes"?>
<Relationships xmlns="http://schemas.openxmlformats.org/package/2006/relationships"><Relationship Id="rId2" Type="http://schemas.openxmlformats.org/package/2006/relationships/metadata/core-properties" Target="docProps/core.xml"/><Relationship Id="rId3" Type="http://schemas.openxmlformats.org/officeDocument/2006/relationships/extended-properties" Target="docProps/app.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8"/>
  </p:notesMasterIdLst>
  <p:sldIdLst>
    <p:sldId id="256" r:id="rId2"/>
    <p:sldId id="310" r:id="rId3"/>
    <p:sldId id="258" r:id="rId4"/>
    <p:sldId id="296" r:id="rId5"/>
    <p:sldId id="321" r:id="rId6"/>
    <p:sldId id="298" r:id="rId7"/>
    <p:sldId id="257" r:id="rId8"/>
    <p:sldId id="259" r:id="rId9"/>
    <p:sldId id="260" r:id="rId10"/>
    <p:sldId id="261" r:id="rId11"/>
    <p:sldId id="262" r:id="rId12"/>
    <p:sldId id="297" r:id="rId13"/>
    <p:sldId id="299" r:id="rId14"/>
    <p:sldId id="281" r:id="rId15"/>
    <p:sldId id="264" r:id="rId16"/>
    <p:sldId id="309" r:id="rId17"/>
    <p:sldId id="308" r:id="rId18"/>
    <p:sldId id="306" r:id="rId19"/>
    <p:sldId id="305" r:id="rId20"/>
    <p:sldId id="267" r:id="rId21"/>
    <p:sldId id="268" r:id="rId22"/>
    <p:sldId id="269" r:id="rId23"/>
    <p:sldId id="270" r:id="rId24"/>
    <p:sldId id="279" r:id="rId25"/>
    <p:sldId id="313" r:id="rId26"/>
    <p:sldId id="289" r:id="rId27"/>
    <p:sldId id="290" r:id="rId28"/>
    <p:sldId id="314" r:id="rId29"/>
    <p:sldId id="291" r:id="rId30"/>
    <p:sldId id="311" r:id="rId31"/>
    <p:sldId id="312" r:id="rId32"/>
    <p:sldId id="315" r:id="rId33"/>
    <p:sldId id="292" r:id="rId34"/>
    <p:sldId id="316" r:id="rId35"/>
    <p:sldId id="293" r:id="rId36"/>
    <p:sldId id="320"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clrMru>
    <a:srgbClr val="C8CACC"/>
    <a:srgbClr val="010000"/>
    <a:srgbClr val="E7323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602" autoAdjust="0"/>
    <p:restoredTop sz="82935" autoAdjust="0"/>
  </p:normalViewPr>
  <p:slideViewPr>
    <p:cSldViewPr snapToObjects="1">
      <p:cViewPr varScale="1">
        <p:scale>
          <a:sx n="90" d="100"/>
          <a:sy n="90" d="100"/>
        </p:scale>
        <p:origin x="-872" y="-104"/>
      </p:cViewPr>
      <p:guideLst>
        <p:guide orient="horz" pos="2160"/>
        <p:guide pos="2880"/>
      </p:guideLst>
    </p:cSldViewPr>
  </p:slideViewPr>
  <p:outlineViewPr>
    <p:cViewPr>
      <p:scale>
        <a:sx n="33" d="100"/>
        <a:sy n="33" d="100"/>
      </p:scale>
      <p:origin x="0" y="23856"/>
    </p:cViewPr>
  </p:outlineViewPr>
  <p:notesTextViewPr>
    <p:cViewPr>
      <p:scale>
        <a:sx n="200" d="100"/>
        <a:sy n="200" d="100"/>
      </p:scale>
      <p:origin x="0" y="0"/>
    </p:cViewPr>
  </p:notesTextViewPr>
  <p:sorterViewPr>
    <p:cViewPr>
      <p:scale>
        <a:sx n="200" d="100"/>
        <a:sy n="200" d="100"/>
      </p:scale>
      <p:origin x="0" y="0"/>
    </p:cViewPr>
  </p:sorterViewPr>
  <p:gridSpacing cx="78028800" cy="78028800"/>
</p:viewPr>
</file>

<file path=ppt/_rels/presentation.xml.rels><?xml version="1.0" encoding="UTF-8" standalone="yes"?>
<Relationships xmlns="http://schemas.openxmlformats.org/package/2006/relationships"><Relationship Id="rId35" Type="http://schemas.openxmlformats.org/officeDocument/2006/relationships/slide" Target="slides/slide34.xml"/><Relationship Id="rId31" Type="http://schemas.openxmlformats.org/officeDocument/2006/relationships/slide" Target="slides/slide30.xml"/><Relationship Id="rId34" Type="http://schemas.openxmlformats.org/officeDocument/2006/relationships/slide" Target="slides/slide33.xml"/><Relationship Id="rId39" Type="http://schemas.openxmlformats.org/officeDocument/2006/relationships/printerSettings" Target="printerSettings/printerSettings1.bin"/><Relationship Id="rId40" Type="http://schemas.openxmlformats.org/officeDocument/2006/relationships/presProps" Target="presProps.xml"/><Relationship Id="rId7" Type="http://schemas.openxmlformats.org/officeDocument/2006/relationships/slide" Target="slides/slide6.xml"/><Relationship Id="rId36" Type="http://schemas.openxmlformats.org/officeDocument/2006/relationships/slide" Target="slides/slide35.xml"/><Relationship Id="rId43" Type="http://schemas.openxmlformats.org/officeDocument/2006/relationships/tableStyles" Target="tableStyles.xml"/><Relationship Id="rId1" Type="http://schemas.openxmlformats.org/officeDocument/2006/relationships/slideMaster" Target="slideMasters/slideMaster1.xml"/><Relationship Id="rId24" Type="http://schemas.openxmlformats.org/officeDocument/2006/relationships/slide" Target="slides/slide23.xml"/><Relationship Id="rId25" Type="http://schemas.openxmlformats.org/officeDocument/2006/relationships/slide" Target="slides/slide24.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32" Type="http://schemas.openxmlformats.org/officeDocument/2006/relationships/slide" Target="slides/slide31.xml"/><Relationship Id="rId37" Type="http://schemas.openxmlformats.org/officeDocument/2006/relationships/slide" Target="slides/slide36.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slide" Target="slides/slide26.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slide" Target="slides/slide27.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42" Type="http://schemas.openxmlformats.org/officeDocument/2006/relationships/theme" Target="theme/theme1.xml"/><Relationship Id="rId29" Type="http://schemas.openxmlformats.org/officeDocument/2006/relationships/slide" Target="slides/slide28.xml"/><Relationship Id="rId6" Type="http://schemas.openxmlformats.org/officeDocument/2006/relationships/slide" Target="slides/slide5.xml"/><Relationship Id="rId16" Type="http://schemas.openxmlformats.org/officeDocument/2006/relationships/slide" Target="slides/slide15.xml"/><Relationship Id="rId33" Type="http://schemas.openxmlformats.org/officeDocument/2006/relationships/slide" Target="slides/slide32.xml"/><Relationship Id="rId4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38" Type="http://schemas.openxmlformats.org/officeDocument/2006/relationships/notesMaster" Target="notesMasters/notesMaster1.xml"/><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039C4E-8A34-AE43-9BF1-37F31AEE95AC}" type="datetimeFigureOut">
              <a:rPr lang="en-US" smtClean="0"/>
              <a:pPr/>
              <a:t>4/3/09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24F5BE-F505-5049-B37A-5BF089EB3F7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Hi, I’m Eric</a:t>
            </a:r>
            <a:r>
              <a:rPr lang="en-US" baseline="0" dirty="0" smtClean="0"/>
              <a:t> Ries. I wan to talk to you today about one simple fact: that the vast majority of high-tech startups fail. </a:t>
            </a:r>
          </a:p>
          <a:p>
            <a:endParaRPr lang="en-US" baseline="0" dirty="0" smtClean="0"/>
          </a:p>
          <a:p>
            <a:r>
              <a:rPr lang="en-US" baseline="0" dirty="0" smtClean="0"/>
              <a:t>It does not have to be that way.</a:t>
            </a:r>
          </a:p>
          <a:p>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Read the stories of successful startups and, if the founders are willing to be honest, you will see this pattern over and over again. They started out as digital cash for </a:t>
            </a:r>
            <a:r>
              <a:rPr lang="en-US" sz="1200" kern="1200" dirty="0" err="1" smtClean="0">
                <a:solidFill>
                  <a:schemeClr val="tx1"/>
                </a:solidFill>
                <a:latin typeface="+mn-lt"/>
                <a:ea typeface="+mn-ea"/>
                <a:cs typeface="+mn-cs"/>
              </a:rPr>
              <a:t>PDAs</a:t>
            </a:r>
            <a:r>
              <a:rPr lang="en-US" sz="1200" kern="1200" dirty="0" smtClean="0">
                <a:solidFill>
                  <a:schemeClr val="tx1"/>
                </a:solidFill>
                <a:latin typeface="+mn-lt"/>
                <a:ea typeface="+mn-ea"/>
                <a:cs typeface="+mn-cs"/>
              </a:rPr>
              <a:t>, but evolved into online payments for eBay. They started building BASIC interpreters, but evolved into the world's largest operating systems monopoly. They were shocked to discover their online games company was actually a photo-sharing site.</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Each of these companies were fortunate to have enough time, resources, and patience to endure the multiple iterations it took to find a successful product and market. The premise of the lean startup is simple: if we can reduce the time between these major iterations, we can increase the odds of success.</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 remember that a startup is not a shrunken-down big company.</a:t>
            </a:r>
          </a:p>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Start a company with a compelling long-term vision. Don't get distracted by trying to flip it. Instead, try and build a company that will matter on the scale of the next century. Aim to become the "next AOL or Microsoft" not a niche player.</a:t>
            </a:r>
          </a:p>
          <a:p>
            <a:r>
              <a:rPr lang="en-US" dirty="0" smtClean="0"/>
              <a:t>Raise sufficient capital to have an extended runway from experienced smart money investors with deep pockets who are prepared to make follow-on investments.</a:t>
            </a:r>
          </a:p>
          <a:p>
            <a:r>
              <a:rPr lang="en-US" dirty="0" smtClean="0"/>
              <a:t>Hire the absolute best and the brightest, true experts in their fields, who in turn can hire the smartest people possible to staff their departments. Insist on the incredibly high-IQ employees and hold them to incredibly high standards.</a:t>
            </a:r>
          </a:p>
          <a:p>
            <a:r>
              <a:rPr lang="en-US" dirty="0" smtClean="0"/>
              <a:t>Bring in an expert CEO with outstanding business credentials and startup experience to focus on relentless execution.</a:t>
            </a:r>
          </a:p>
          <a:p>
            <a:r>
              <a:rPr lang="en-US" dirty="0" smtClean="0"/>
              <a:t>Build a truly mainstream product. Focus on quality. Ship it when it's done, not a moment before. Insist on high levels of usability, UI design, and polish. Conduct constant focus groups and usability tests.</a:t>
            </a:r>
          </a:p>
          <a:p>
            <a:r>
              <a:rPr lang="en-US" dirty="0" smtClean="0"/>
              <a:t>Build a world-class technology platform, with patent-pending algorithms and the ability to scale to millions of simultaneous users.</a:t>
            </a:r>
          </a:p>
          <a:p>
            <a:r>
              <a:rPr lang="en-US" dirty="0" smtClean="0"/>
              <a:t>Launch with a PR blitz, including mentions in major mainstream publications. Build the product in stealth mode to build buzz for the eventual launch.</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By hiring experts, conducting lots of focus groups, and executing to a detailed plan, the company became deluded that it knew what customers wanted. I remember vividly a scene at a board meeting, where the company was celebrating a major milestone. The whole company and board play-tested the product to see its new features first hand. Everyone had fun; the product worked. But that was two full years before any customers were allowed to use it. Nobody even asked the question: why not ship this now? It was considered naive that the "next AOL" would ship a product that wasn't ready for prime time. Stealth is a customer-free zone. All of the efforts to create buzz, keep competitors in the dark, and launch with a bang had the direct effect of starving the company for much-needed feedback.</a:t>
            </a:r>
          </a:p>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Even though some aspects of the product were eventually vindicated as good ones, the underlying architecture suffered from hard-to-change assumptions. After years of engineering effort, changing these assumptions was incredibly hard. Without conscious process design, product development teams turn lines of code written into momentum in a certain direction. Even a great architecture becomes inflexible. This is why agility is such a prized quality in product development.</a:t>
            </a:r>
          </a:p>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10</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This is the most devastating thing about achieving a failure: while in the midst of it, you think you're making progress. This company had disciplined schedules, milestones, employee evaluations, and a culture of execution. When schedules were missed, people were held accountable. Unfortunately, there was no corresponding discipline of evaluating the quality of the plan itself. As the company built infrastructure and added features, the team celebrated these accomplishments. Departments were built and were even metrics-driven. But there was no feedback loop to help the company find the right metrics to focus on.</a:t>
            </a:r>
          </a:p>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Do</a:t>
            </a:r>
            <a:r>
              <a:rPr lang="en-US" baseline="0" dirty="0" smtClean="0"/>
              <a:t> our actions live up to our ideals?</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pPr eaLnBrk="1" hangingPunct="1"/>
            <a:r>
              <a:rPr lang="en-US" dirty="0" smtClean="0"/>
              <a:t>After</a:t>
            </a:r>
            <a:r>
              <a:rPr lang="en-US" baseline="0" dirty="0" smtClean="0"/>
              <a:t> our crushing failure, the founders of my next company decided to question every single assumption for how a startup should be built. Failure gave us the courage to try some radical things. </a:t>
            </a:r>
            <a:endParaRPr lang="en-US" dirty="0"/>
          </a:p>
        </p:txBody>
      </p:sp>
      <p:sp>
        <p:nvSpPr>
          <p:cNvPr id="23556" name="Slide Number Placeholder 3"/>
          <p:cNvSpPr>
            <a:spLocks noGrp="1"/>
          </p:cNvSpPr>
          <p:nvPr>
            <p:ph type="sldNum" sz="quarter" idx="5"/>
          </p:nvPr>
        </p:nvSpPr>
        <p:spPr bwMode="auto">
          <a:noFill/>
          <a:ln>
            <a:miter lim="800000"/>
            <a:headEnd/>
            <a:tailEnd/>
          </a:ln>
        </p:spPr>
        <p:txBody>
          <a:bodyPr/>
          <a:lstStyle/>
          <a:p>
            <a:fld id="{B8536D4D-B318-BB4D-9B6A-C6CBC2A23A50}" type="slidenum">
              <a:rPr lang="en-US"/>
              <a:pPr/>
              <a:t>14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Based on that experience, and the experience of the other startups I have worked</a:t>
            </a:r>
            <a:r>
              <a:rPr lang="en-US" baseline="0" dirty="0" smtClean="0"/>
              <a:t> for, I now strongly believe there is a better way to create startups. I’ve called this vision the Lean Startup. It combines three key trends.</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16</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Ladder of inference</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19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11" name="Rectangle 7"/>
          <p:cNvSpPr>
            <a:spLocks noGrp="1"/>
          </p:cNvSpPr>
          <p:nvPr>
            <p:ph type="sldNum" sz="quarter" idx="5"/>
          </p:nvPr>
        </p:nvSpPr>
        <p:spPr>
          <a:ln/>
        </p:spPr>
        <p:txBody>
          <a:bodyPr/>
          <a:lstStyle/>
          <a:p>
            <a:fld id="{EA23C3FE-2886-C846-99DA-E8321AD7CD62}" type="slidenum">
              <a:rPr lang="en-US"/>
              <a:pPr/>
              <a:t>20</a:t>
            </a:fld>
            <a:endParaRPr lang="en-US"/>
          </a:p>
        </p:txBody>
      </p:sp>
      <p:sp>
        <p:nvSpPr>
          <p:cNvPr id="274434" name="Text Box 2"/>
          <p:cNvSpPr txBox="1">
            <a:spLocks noChangeArrowheads="1"/>
          </p:cNvSpPr>
          <p:nvPr/>
        </p:nvSpPr>
        <p:spPr bwMode="auto">
          <a:xfrm>
            <a:off x="3886200" y="8685213"/>
            <a:ext cx="2971800" cy="458787"/>
          </a:xfrm>
          <a:prstGeom prst="rect">
            <a:avLst/>
          </a:prstGeom>
          <a:noFill/>
          <a:ln w="9525">
            <a:noFill/>
            <a:round/>
            <a:headEnd/>
            <a:tailEnd/>
          </a:ln>
          <a:effectLst/>
        </p:spPr>
        <p:txBody>
          <a:bodyPr lIns="86581" tIns="43290" rIns="86581" bIns="43290" anchor="b">
            <a:prstTxWarp prst="textNoShape">
              <a:avLst/>
            </a:prstTxWarp>
          </a:bodyPr>
          <a:lstStyle/>
          <a:p>
            <a:pPr algn="r" defTabSz="409575" hangingPunct="0">
              <a:buClr>
                <a:srgbClr val="000000"/>
              </a:buClr>
              <a:buSzPct val="45000"/>
              <a:buFont typeface="Wingdings" pitchFamily="-111" charset="2"/>
              <a:buNone/>
              <a:tabLst>
                <a:tab pos="649288" algn="l"/>
                <a:tab pos="1300163" algn="l"/>
                <a:tab pos="1949450" algn="l"/>
                <a:tab pos="2597150" algn="l"/>
              </a:tabLst>
            </a:pPr>
            <a:fld id="{69516F18-4968-7D4A-B984-13FCCF569955}" type="slidenum">
              <a:rPr lang="en-GB" sz="1100">
                <a:solidFill>
                  <a:srgbClr val="000000"/>
                </a:solidFill>
                <a:latin typeface="Times New Roman" pitchFamily="-111" charset="0"/>
                <a:ea typeface="Lucida Sans Unicode" pitchFamily="-111" charset="-52"/>
                <a:cs typeface="Lucida Sans Unicode" pitchFamily="-111" charset="-52"/>
              </a:rPr>
              <a:pPr algn="r" defTabSz="409575" hangingPunct="0">
                <a:buClr>
                  <a:srgbClr val="000000"/>
                </a:buClr>
                <a:buSzPct val="45000"/>
                <a:buFont typeface="Wingdings" pitchFamily="-111" charset="2"/>
                <a:buNone/>
                <a:tabLst>
                  <a:tab pos="649288" algn="l"/>
                  <a:tab pos="1300163" algn="l"/>
                  <a:tab pos="1949450" algn="l"/>
                  <a:tab pos="2597150" algn="l"/>
                </a:tabLst>
              </a:pPr>
              <a:t>20</a:t>
            </a:fld>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4435" name="Text Box 3"/>
          <p:cNvSpPr txBox="1">
            <a:spLocks noChangeArrowheads="1"/>
          </p:cNvSpPr>
          <p:nvPr/>
        </p:nvSpPr>
        <p:spPr bwMode="auto">
          <a:xfrm>
            <a:off x="0" y="8685213"/>
            <a:ext cx="2971800" cy="458787"/>
          </a:xfrm>
          <a:prstGeom prst="rect">
            <a:avLst/>
          </a:prstGeom>
          <a:noFill/>
          <a:ln w="9525">
            <a:noFill/>
            <a:round/>
            <a:headEnd/>
            <a:tailEnd/>
          </a:ln>
          <a:effectLst/>
        </p:spPr>
        <p:txBody>
          <a:bodyPr lIns="86581" tIns="43290" rIns="86581" bIns="43290" anchor="b">
            <a:prstTxWarp prst="textNoShape">
              <a:avLst/>
            </a:prstTxWarp>
          </a:bodyPr>
          <a:lstStyle/>
          <a:p>
            <a:pPr algn="l" defTabSz="409575" hangingPunct="0">
              <a:buClr>
                <a:srgbClr val="000000"/>
              </a:buClr>
              <a:buSzPct val="45000"/>
              <a:buFont typeface="Wingdings" pitchFamily="-111" charset="2"/>
              <a:buNone/>
              <a:tabLst>
                <a:tab pos="649288" algn="l"/>
                <a:tab pos="1300163" algn="l"/>
                <a:tab pos="1949450" algn="l"/>
                <a:tab pos="2597150" algn="l"/>
              </a:tabLst>
            </a:pPr>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4436" name="Text Box 4"/>
          <p:cNvSpPr txBox="1">
            <a:spLocks noChangeArrowheads="1"/>
          </p:cNvSpPr>
          <p:nvPr/>
        </p:nvSpPr>
        <p:spPr bwMode="auto">
          <a:xfrm>
            <a:off x="0" y="0"/>
            <a:ext cx="2971800" cy="458788"/>
          </a:xfrm>
          <a:prstGeom prst="rect">
            <a:avLst/>
          </a:prstGeom>
          <a:noFill/>
          <a:ln w="9525">
            <a:noFill/>
            <a:round/>
            <a:headEnd/>
            <a:tailEnd/>
          </a:ln>
          <a:effectLst/>
        </p:spPr>
        <p:txBody>
          <a:bodyPr lIns="86581" tIns="43290" rIns="86581" bIns="43290">
            <a:prstTxWarp prst="textNoShape">
              <a:avLst/>
            </a:prstTxWarp>
          </a:bodyPr>
          <a:lstStyle/>
          <a:p>
            <a:pPr algn="l" defTabSz="409575" hangingPunct="0">
              <a:buClr>
                <a:srgbClr val="000000"/>
              </a:buClr>
              <a:buSzPct val="45000"/>
              <a:buFont typeface="Wingdings" pitchFamily="-111" charset="2"/>
              <a:buNone/>
              <a:tabLst>
                <a:tab pos="649288" algn="l"/>
                <a:tab pos="1300163" algn="l"/>
                <a:tab pos="1949450" algn="l"/>
                <a:tab pos="2597150" algn="l"/>
              </a:tabLst>
            </a:pPr>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4437" name="Text Box 5"/>
          <p:cNvSpPr txBox="1">
            <a:spLocks noChangeArrowheads="1"/>
          </p:cNvSpPr>
          <p:nvPr/>
        </p:nvSpPr>
        <p:spPr bwMode="auto">
          <a:xfrm>
            <a:off x="3886200" y="0"/>
            <a:ext cx="2971800" cy="458788"/>
          </a:xfrm>
          <a:prstGeom prst="rect">
            <a:avLst/>
          </a:prstGeom>
          <a:noFill/>
          <a:ln w="9525">
            <a:noFill/>
            <a:round/>
            <a:headEnd/>
            <a:tailEnd/>
          </a:ln>
          <a:effectLst/>
        </p:spPr>
        <p:txBody>
          <a:bodyPr lIns="86581" tIns="43290" rIns="86581" bIns="43290">
            <a:prstTxWarp prst="textNoShape">
              <a:avLst/>
            </a:prstTxWarp>
          </a:bodyPr>
          <a:lstStyle/>
          <a:p>
            <a:pPr algn="r" defTabSz="409575" hangingPunct="0">
              <a:buClr>
                <a:srgbClr val="000000"/>
              </a:buClr>
              <a:buSzPct val="45000"/>
              <a:buFont typeface="Wingdings" pitchFamily="-111" charset="2"/>
              <a:buNone/>
              <a:tabLst>
                <a:tab pos="649288" algn="l"/>
                <a:tab pos="1300163" algn="l"/>
                <a:tab pos="1949450" algn="l"/>
                <a:tab pos="2597150" algn="l"/>
              </a:tabLst>
            </a:pPr>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4438" name="Text Box 6"/>
          <p:cNvSpPr txBox="1">
            <a:spLocks noChangeArrowheads="1"/>
          </p:cNvSpPr>
          <p:nvPr/>
        </p:nvSpPr>
        <p:spPr bwMode="auto">
          <a:xfrm>
            <a:off x="1179513" y="685800"/>
            <a:ext cx="4500562" cy="3429000"/>
          </a:xfrm>
          <a:prstGeom prst="rect">
            <a:avLst/>
          </a:prstGeom>
          <a:solidFill>
            <a:srgbClr val="FFFFFF"/>
          </a:solidFill>
          <a:ln w="9525">
            <a:solidFill>
              <a:srgbClr val="000000"/>
            </a:solidFill>
            <a:miter lim="800000"/>
            <a:headEnd/>
            <a:tailEnd/>
          </a:ln>
          <a:effectLst/>
        </p:spPr>
        <p:txBody>
          <a:bodyPr wrap="none" anchor="ctr">
            <a:prstTxWarp prst="textNoShape">
              <a:avLst/>
            </a:prstTxWarp>
          </a:bodyPr>
          <a:lstStyle/>
          <a:p>
            <a:endParaRPr lang="en-US"/>
          </a:p>
        </p:txBody>
      </p:sp>
      <p:sp>
        <p:nvSpPr>
          <p:cNvPr id="274439" name="Text Box 7"/>
          <p:cNvSpPr txBox="1">
            <a:spLocks noGrp="1" noChangeArrowheads="1"/>
          </p:cNvSpPr>
          <p:nvPr>
            <p:ph type="body"/>
          </p:nvPr>
        </p:nvSpPr>
        <p:spPr bwMode="auto">
          <a:xfrm>
            <a:off x="914400" y="4341813"/>
            <a:ext cx="5027613" cy="4124325"/>
          </a:xfrm>
          <a:prstGeom prst="rect">
            <a:avLst/>
          </a:prstGeom>
          <a:solidFill>
            <a:srgbClr val="FFFFFF"/>
          </a:solidFill>
          <a:ln w="9360">
            <a:solidFill>
              <a:srgbClr val="000000"/>
            </a:solidFill>
            <a:miter lim="800000"/>
            <a:headEnd/>
            <a:tailEnd/>
          </a:ln>
        </p:spPr>
        <p:txBody>
          <a:bodyPr wrap="none" lIns="89867" tIns="44934" rIns="89867" bIns="44934" anchor="ctr">
            <a:prstTxWarp prst="textNoShape">
              <a:avLst/>
            </a:prstTxWarp>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11" name="Rectangle 7"/>
          <p:cNvSpPr>
            <a:spLocks noGrp="1"/>
          </p:cNvSpPr>
          <p:nvPr>
            <p:ph type="sldNum" sz="quarter" idx="5"/>
          </p:nvPr>
        </p:nvSpPr>
        <p:spPr>
          <a:ln/>
        </p:spPr>
        <p:txBody>
          <a:bodyPr/>
          <a:lstStyle/>
          <a:p>
            <a:fld id="{22DCE4E1-8B65-A046-B728-99346C0E2183}" type="slidenum">
              <a:rPr lang="en-US"/>
              <a:pPr/>
              <a:t>21</a:t>
            </a:fld>
            <a:endParaRPr lang="en-US"/>
          </a:p>
        </p:txBody>
      </p:sp>
      <p:sp>
        <p:nvSpPr>
          <p:cNvPr id="276482" name="Text Box 2"/>
          <p:cNvSpPr txBox="1">
            <a:spLocks noChangeArrowheads="1"/>
          </p:cNvSpPr>
          <p:nvPr/>
        </p:nvSpPr>
        <p:spPr bwMode="auto">
          <a:xfrm>
            <a:off x="3886200" y="8685213"/>
            <a:ext cx="2971800" cy="458787"/>
          </a:xfrm>
          <a:prstGeom prst="rect">
            <a:avLst/>
          </a:prstGeom>
          <a:noFill/>
          <a:ln w="9525">
            <a:noFill/>
            <a:round/>
            <a:headEnd/>
            <a:tailEnd/>
          </a:ln>
          <a:effectLst/>
        </p:spPr>
        <p:txBody>
          <a:bodyPr lIns="86581" tIns="43290" rIns="86581" bIns="43290" anchor="b">
            <a:prstTxWarp prst="textNoShape">
              <a:avLst/>
            </a:prstTxWarp>
          </a:bodyPr>
          <a:lstStyle/>
          <a:p>
            <a:pPr algn="r" defTabSz="409575" hangingPunct="0">
              <a:buClr>
                <a:srgbClr val="000000"/>
              </a:buClr>
              <a:buSzPct val="45000"/>
              <a:buFont typeface="Wingdings" pitchFamily="-111" charset="2"/>
              <a:buNone/>
              <a:tabLst>
                <a:tab pos="649288" algn="l"/>
                <a:tab pos="1300163" algn="l"/>
                <a:tab pos="1949450" algn="l"/>
                <a:tab pos="2597150" algn="l"/>
              </a:tabLst>
            </a:pPr>
            <a:fld id="{16E9ABA9-0027-2044-8E36-CEB5D2ED3A2B}" type="slidenum">
              <a:rPr lang="en-GB" sz="1100">
                <a:solidFill>
                  <a:srgbClr val="000000"/>
                </a:solidFill>
                <a:latin typeface="Times New Roman" pitchFamily="-111" charset="0"/>
                <a:ea typeface="Lucida Sans Unicode" pitchFamily="-111" charset="-52"/>
                <a:cs typeface="Lucida Sans Unicode" pitchFamily="-111" charset="-52"/>
              </a:rPr>
              <a:pPr algn="r" defTabSz="409575" hangingPunct="0">
                <a:buClr>
                  <a:srgbClr val="000000"/>
                </a:buClr>
                <a:buSzPct val="45000"/>
                <a:buFont typeface="Wingdings" pitchFamily="-111" charset="2"/>
                <a:buNone/>
                <a:tabLst>
                  <a:tab pos="649288" algn="l"/>
                  <a:tab pos="1300163" algn="l"/>
                  <a:tab pos="1949450" algn="l"/>
                  <a:tab pos="2597150" algn="l"/>
                </a:tabLst>
              </a:pPr>
              <a:t>21</a:t>
            </a:fld>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6483" name="Text Box 3"/>
          <p:cNvSpPr txBox="1">
            <a:spLocks noChangeArrowheads="1"/>
          </p:cNvSpPr>
          <p:nvPr/>
        </p:nvSpPr>
        <p:spPr bwMode="auto">
          <a:xfrm>
            <a:off x="0" y="8685213"/>
            <a:ext cx="2971800" cy="458787"/>
          </a:xfrm>
          <a:prstGeom prst="rect">
            <a:avLst/>
          </a:prstGeom>
          <a:noFill/>
          <a:ln w="9525">
            <a:noFill/>
            <a:round/>
            <a:headEnd/>
            <a:tailEnd/>
          </a:ln>
          <a:effectLst/>
        </p:spPr>
        <p:txBody>
          <a:bodyPr lIns="86581" tIns="43290" rIns="86581" bIns="43290" anchor="b">
            <a:prstTxWarp prst="textNoShape">
              <a:avLst/>
            </a:prstTxWarp>
          </a:bodyPr>
          <a:lstStyle/>
          <a:p>
            <a:pPr algn="l" defTabSz="409575" hangingPunct="0">
              <a:buClr>
                <a:srgbClr val="000000"/>
              </a:buClr>
              <a:buSzPct val="45000"/>
              <a:buFont typeface="Wingdings" pitchFamily="-111" charset="2"/>
              <a:buNone/>
              <a:tabLst>
                <a:tab pos="649288" algn="l"/>
                <a:tab pos="1300163" algn="l"/>
                <a:tab pos="1949450" algn="l"/>
                <a:tab pos="2597150" algn="l"/>
              </a:tabLst>
            </a:pPr>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6484" name="Text Box 4"/>
          <p:cNvSpPr txBox="1">
            <a:spLocks noChangeArrowheads="1"/>
          </p:cNvSpPr>
          <p:nvPr/>
        </p:nvSpPr>
        <p:spPr bwMode="auto">
          <a:xfrm>
            <a:off x="0" y="0"/>
            <a:ext cx="2971800" cy="458788"/>
          </a:xfrm>
          <a:prstGeom prst="rect">
            <a:avLst/>
          </a:prstGeom>
          <a:noFill/>
          <a:ln w="9525">
            <a:noFill/>
            <a:round/>
            <a:headEnd/>
            <a:tailEnd/>
          </a:ln>
          <a:effectLst/>
        </p:spPr>
        <p:txBody>
          <a:bodyPr lIns="86581" tIns="43290" rIns="86581" bIns="43290">
            <a:prstTxWarp prst="textNoShape">
              <a:avLst/>
            </a:prstTxWarp>
          </a:bodyPr>
          <a:lstStyle/>
          <a:p>
            <a:pPr algn="l" defTabSz="409575" hangingPunct="0">
              <a:buClr>
                <a:srgbClr val="000000"/>
              </a:buClr>
              <a:buSzPct val="45000"/>
              <a:buFont typeface="Wingdings" pitchFamily="-111" charset="2"/>
              <a:buNone/>
              <a:tabLst>
                <a:tab pos="649288" algn="l"/>
                <a:tab pos="1300163" algn="l"/>
                <a:tab pos="1949450" algn="l"/>
                <a:tab pos="2597150" algn="l"/>
              </a:tabLst>
            </a:pPr>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6485" name="Text Box 5"/>
          <p:cNvSpPr txBox="1">
            <a:spLocks noChangeArrowheads="1"/>
          </p:cNvSpPr>
          <p:nvPr/>
        </p:nvSpPr>
        <p:spPr bwMode="auto">
          <a:xfrm>
            <a:off x="3886200" y="0"/>
            <a:ext cx="2971800" cy="458788"/>
          </a:xfrm>
          <a:prstGeom prst="rect">
            <a:avLst/>
          </a:prstGeom>
          <a:noFill/>
          <a:ln w="9525">
            <a:noFill/>
            <a:round/>
            <a:headEnd/>
            <a:tailEnd/>
          </a:ln>
          <a:effectLst/>
        </p:spPr>
        <p:txBody>
          <a:bodyPr lIns="86581" tIns="43290" rIns="86581" bIns="43290">
            <a:prstTxWarp prst="textNoShape">
              <a:avLst/>
            </a:prstTxWarp>
          </a:bodyPr>
          <a:lstStyle/>
          <a:p>
            <a:pPr algn="r" defTabSz="409575" hangingPunct="0">
              <a:buClr>
                <a:srgbClr val="000000"/>
              </a:buClr>
              <a:buSzPct val="45000"/>
              <a:buFont typeface="Wingdings" pitchFamily="-111" charset="2"/>
              <a:buNone/>
              <a:tabLst>
                <a:tab pos="649288" algn="l"/>
                <a:tab pos="1300163" algn="l"/>
                <a:tab pos="1949450" algn="l"/>
                <a:tab pos="2597150" algn="l"/>
              </a:tabLst>
            </a:pPr>
            <a:endParaRPr lang="en-GB" sz="1100">
              <a:solidFill>
                <a:srgbClr val="000000"/>
              </a:solidFill>
              <a:latin typeface="Times New Roman" pitchFamily="-111" charset="0"/>
              <a:ea typeface="Lucida Sans Unicode" pitchFamily="-111" charset="-52"/>
              <a:cs typeface="Lucida Sans Unicode" pitchFamily="-111" charset="-52"/>
            </a:endParaRPr>
          </a:p>
        </p:txBody>
      </p:sp>
      <p:sp>
        <p:nvSpPr>
          <p:cNvPr id="276486" name="Text Box 6"/>
          <p:cNvSpPr txBox="1">
            <a:spLocks noChangeArrowheads="1"/>
          </p:cNvSpPr>
          <p:nvPr/>
        </p:nvSpPr>
        <p:spPr bwMode="auto">
          <a:xfrm>
            <a:off x="1179513" y="685800"/>
            <a:ext cx="4500562" cy="3429000"/>
          </a:xfrm>
          <a:prstGeom prst="rect">
            <a:avLst/>
          </a:prstGeom>
          <a:solidFill>
            <a:srgbClr val="FFFFFF"/>
          </a:solidFill>
          <a:ln w="9525">
            <a:solidFill>
              <a:srgbClr val="000000"/>
            </a:solidFill>
            <a:miter lim="800000"/>
            <a:headEnd/>
            <a:tailEnd/>
          </a:ln>
          <a:effectLst/>
        </p:spPr>
        <p:txBody>
          <a:bodyPr wrap="none" anchor="ctr">
            <a:prstTxWarp prst="textNoShape">
              <a:avLst/>
            </a:prstTxWarp>
          </a:bodyPr>
          <a:lstStyle/>
          <a:p>
            <a:endParaRPr lang="en-US"/>
          </a:p>
        </p:txBody>
      </p:sp>
      <p:sp>
        <p:nvSpPr>
          <p:cNvPr id="276487" name="Text Box 7"/>
          <p:cNvSpPr txBox="1">
            <a:spLocks noGrp="1" noChangeArrowheads="1"/>
          </p:cNvSpPr>
          <p:nvPr>
            <p:ph type="body"/>
          </p:nvPr>
        </p:nvSpPr>
        <p:spPr bwMode="auto">
          <a:xfrm>
            <a:off x="914400" y="4341813"/>
            <a:ext cx="5027613" cy="4124325"/>
          </a:xfrm>
          <a:prstGeom prst="rect">
            <a:avLst/>
          </a:prstGeom>
          <a:solidFill>
            <a:srgbClr val="FFFFFF"/>
          </a:solidFill>
          <a:ln w="9360">
            <a:solidFill>
              <a:srgbClr val="000000"/>
            </a:solidFill>
            <a:miter lim="800000"/>
            <a:headEnd/>
            <a:tailEnd/>
          </a:ln>
        </p:spPr>
        <p:txBody>
          <a:bodyPr wrap="none" lIns="89867" tIns="44934" rIns="89867" bIns="44934" anchor="ctr">
            <a:prstTxWarp prst="textNoShape">
              <a:avLst/>
            </a:prstTxWarp>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p:cNvSpPr>
          <p:nvPr>
            <p:ph type="sldNum" sz="quarter" idx="5"/>
          </p:nvPr>
        </p:nvSpPr>
        <p:spPr>
          <a:ln/>
        </p:spPr>
        <p:txBody>
          <a:bodyPr/>
          <a:lstStyle/>
          <a:p>
            <a:fld id="{FBB9DA6A-A42A-0B45-9788-63AA22BE0D4D}" type="slidenum">
              <a:rPr lang="en-US"/>
              <a:pPr/>
              <a:t>22</a:t>
            </a:fld>
            <a:endParaRPr lang="en-US"/>
          </a:p>
        </p:txBody>
      </p:sp>
      <p:sp>
        <p:nvSpPr>
          <p:cNvPr id="278530" name="Text Box 2"/>
          <p:cNvSpPr txBox="1">
            <a:spLocks noChangeArrowheads="1"/>
          </p:cNvSpPr>
          <p:nvPr/>
        </p:nvSpPr>
        <p:spPr bwMode="auto">
          <a:xfrm>
            <a:off x="1179513" y="685800"/>
            <a:ext cx="4500562" cy="3429000"/>
          </a:xfrm>
          <a:prstGeom prst="rect">
            <a:avLst/>
          </a:prstGeom>
          <a:solidFill>
            <a:srgbClr val="FFFFFF"/>
          </a:solidFill>
          <a:ln w="9525">
            <a:solidFill>
              <a:srgbClr val="000000"/>
            </a:solidFill>
            <a:miter lim="800000"/>
            <a:headEnd/>
            <a:tailEnd/>
          </a:ln>
          <a:effectLst/>
        </p:spPr>
        <p:txBody>
          <a:bodyPr wrap="none" anchor="ctr">
            <a:prstTxWarp prst="textNoShape">
              <a:avLst/>
            </a:prstTxWarp>
          </a:bodyPr>
          <a:lstStyle/>
          <a:p>
            <a:endParaRPr lang="en-US"/>
          </a:p>
        </p:txBody>
      </p:sp>
      <p:sp>
        <p:nvSpPr>
          <p:cNvPr id="278531" name="Text Box 3"/>
          <p:cNvSpPr txBox="1">
            <a:spLocks noGrp="1" noChangeArrowheads="1"/>
          </p:cNvSpPr>
          <p:nvPr>
            <p:ph type="body"/>
          </p:nvPr>
        </p:nvSpPr>
        <p:spPr bwMode="auto">
          <a:xfrm>
            <a:off x="914400" y="4341813"/>
            <a:ext cx="5027613" cy="4124325"/>
          </a:xfrm>
          <a:prstGeom prst="rect">
            <a:avLst/>
          </a:prstGeom>
          <a:solidFill>
            <a:srgbClr val="FFFFFF"/>
          </a:solidFill>
          <a:ln w="9360">
            <a:solidFill>
              <a:srgbClr val="000000"/>
            </a:solidFill>
            <a:miter lim="800000"/>
            <a:headEnd/>
            <a:tailEnd/>
          </a:ln>
        </p:spPr>
        <p:txBody>
          <a:bodyPr wrap="none" lIns="89867" tIns="44934" rIns="89867" bIns="44934" anchor="ctr">
            <a:prstTxWarp prst="textNoShape">
              <a:avLst/>
            </a:prstTxWarp>
          </a:bodyPr>
          <a:lstStyle/>
          <a:p>
            <a:r>
              <a:rPr lang="en-US" dirty="0" smtClean="0"/>
              <a:t>IMVU started life as an “IM add-on” product.</a:t>
            </a:r>
          </a:p>
          <a:p>
            <a:r>
              <a:rPr lang="en-US" dirty="0" smtClean="0"/>
              <a:t>It sounded like a brilliant strategy – on a whiteboard.</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r>
              <a:rPr lang="en-US" dirty="0" smtClean="0"/>
              <a:t>This is the core feedback loop that powers startups. Their goal is not to optimize the time it takes to do any</a:t>
            </a:r>
            <a:r>
              <a:rPr lang="en-US" baseline="0" dirty="0" smtClean="0"/>
              <a:t> one of these steps. </a:t>
            </a:r>
            <a:br>
              <a:rPr lang="en-US" baseline="0" dirty="0" smtClean="0"/>
            </a:br>
            <a:endParaRPr lang="en-US" baseline="0" dirty="0" smtClean="0"/>
          </a:p>
          <a:p>
            <a:r>
              <a:rPr lang="en-US" baseline="0" dirty="0" smtClean="0"/>
              <a:t>There are many specific practices that can power lean startups, and we’ll cover a few in this presentation. But more important than any specific practice is this core idea: startups should be built to learn.</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23</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25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p:txBody>
          <a:bodyPr/>
          <a:lstStyle/>
          <a:p>
            <a:pPr eaLnBrk="1" hangingPunct="1">
              <a:lnSpc>
                <a:spcPct val="80000"/>
              </a:lnSpc>
            </a:pPr>
            <a:endParaRPr lang="en-US" sz="1000" dirty="0"/>
          </a:p>
        </p:txBody>
      </p:sp>
      <p:sp>
        <p:nvSpPr>
          <p:cNvPr id="32772" name="Slide Number Placeholder 3"/>
          <p:cNvSpPr>
            <a:spLocks noGrp="1"/>
          </p:cNvSpPr>
          <p:nvPr>
            <p:ph type="sldNum" sz="quarter" idx="5"/>
          </p:nvPr>
        </p:nvSpPr>
        <p:spPr bwMode="auto">
          <a:noFill/>
          <a:ln>
            <a:miter lim="800000"/>
            <a:headEnd/>
            <a:tailEnd/>
          </a:ln>
        </p:spPr>
        <p:txBody>
          <a:bodyPr/>
          <a:lstStyle/>
          <a:p>
            <a:fld id="{58FC2D8A-4D88-1240-8ED4-4E3451F80307}" type="slidenum">
              <a:rPr lang="en-US"/>
              <a:pPr/>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p:txBody>
          <a:bodyPr/>
          <a:lstStyle/>
          <a:p>
            <a:pPr eaLnBrk="1" hangingPunct="1">
              <a:lnSpc>
                <a:spcPct val="80000"/>
              </a:lnSpc>
            </a:pPr>
            <a:r>
              <a:rPr lang="en-US" sz="800" dirty="0"/>
              <a:t>Run tests locally:</a:t>
            </a:r>
          </a:p>
          <a:p>
            <a:pPr eaLnBrk="1" hangingPunct="1">
              <a:lnSpc>
                <a:spcPct val="80000"/>
              </a:lnSpc>
            </a:pPr>
            <a:r>
              <a:rPr lang="en-US" sz="800" dirty="0"/>
              <a:t>-- Sandbox includes as much of production as humanly possible (db, </a:t>
            </a:r>
            <a:r>
              <a:rPr lang="en-US" sz="800" dirty="0" err="1"/>
              <a:t>memcached</a:t>
            </a:r>
            <a:r>
              <a:rPr lang="en-US" sz="800" dirty="0"/>
              <a:t>, </a:t>
            </a:r>
            <a:r>
              <a:rPr lang="en-US" sz="800" dirty="0" err="1"/>
              <a:t>Solr</a:t>
            </a:r>
            <a:r>
              <a:rPr lang="en-US" sz="800" dirty="0"/>
              <a:t>, Apache).</a:t>
            </a:r>
          </a:p>
          <a:p>
            <a:pPr eaLnBrk="1" hangingPunct="1">
              <a:lnSpc>
                <a:spcPct val="80000"/>
              </a:lnSpc>
            </a:pPr>
            <a:r>
              <a:rPr lang="en-US" sz="800" dirty="0"/>
              <a:t>-- Write tests in every language.  We use 8 different test frameworks for different environs.  Otherwise you get fear and brittle.</a:t>
            </a:r>
          </a:p>
          <a:p>
            <a:pPr eaLnBrk="1" hangingPunct="1">
              <a:lnSpc>
                <a:spcPct val="80000"/>
              </a:lnSpc>
            </a:pPr>
            <a:r>
              <a:rPr lang="en-US" sz="800" dirty="0"/>
              <a:t>-- Example kind of problem is that AJAX updater for site header.  Seemingly innocuous change would break shopping experience.</a:t>
            </a:r>
          </a:p>
          <a:p>
            <a:pPr eaLnBrk="1" hangingPunct="1">
              <a:lnSpc>
                <a:spcPct val="80000"/>
              </a:lnSpc>
            </a:pPr>
            <a:endParaRPr lang="en-US" sz="800" dirty="0"/>
          </a:p>
          <a:p>
            <a:pPr eaLnBrk="1" hangingPunct="1">
              <a:lnSpc>
                <a:spcPct val="80000"/>
              </a:lnSpc>
            </a:pPr>
            <a:r>
              <a:rPr lang="en-US" sz="800" dirty="0"/>
              <a:t>CIT/</a:t>
            </a:r>
            <a:r>
              <a:rPr lang="en-US" sz="800" dirty="0" err="1"/>
              <a:t>BuildBot</a:t>
            </a:r>
            <a:r>
              <a:rPr lang="en-US" sz="800" dirty="0"/>
              <a:t>:</a:t>
            </a:r>
          </a:p>
          <a:p>
            <a:pPr eaLnBrk="1" hangingPunct="1">
              <a:lnSpc>
                <a:spcPct val="80000"/>
              </a:lnSpc>
            </a:pPr>
            <a:r>
              <a:rPr lang="en-US" sz="800" dirty="0"/>
              <a:t>-- Simply don’t push with red tests.  Even if the site is in trouble.  Example Christmas site outage with </a:t>
            </a:r>
            <a:r>
              <a:rPr lang="en-US" sz="800" dirty="0" err="1"/>
              <a:t>memcache</a:t>
            </a:r>
            <a:r>
              <a:rPr lang="en-US" sz="800" dirty="0"/>
              <a:t> sampling.</a:t>
            </a:r>
          </a:p>
          <a:p>
            <a:pPr eaLnBrk="1" hangingPunct="1">
              <a:lnSpc>
                <a:spcPct val="80000"/>
              </a:lnSpc>
            </a:pPr>
            <a:r>
              <a:rPr lang="en-US" sz="800" dirty="0"/>
              <a:t>-- Give an idea of the scale.  20 machine cluster, runs 10000 tests and 100,000’s of thousand of assertions on every change.</a:t>
            </a:r>
          </a:p>
          <a:p>
            <a:pPr eaLnBrk="1" hangingPunct="1">
              <a:lnSpc>
                <a:spcPct val="80000"/>
              </a:lnSpc>
            </a:pPr>
            <a:endParaRPr lang="en-US" sz="800" dirty="0"/>
          </a:p>
          <a:p>
            <a:pPr eaLnBrk="1" hangingPunct="1">
              <a:lnSpc>
                <a:spcPct val="80000"/>
              </a:lnSpc>
            </a:pPr>
            <a:r>
              <a:rPr lang="en-US" sz="800" dirty="0"/>
              <a:t>Incremental deploy:</a:t>
            </a:r>
          </a:p>
          <a:p>
            <a:pPr eaLnBrk="1" hangingPunct="1">
              <a:lnSpc>
                <a:spcPct val="80000"/>
              </a:lnSpc>
            </a:pPr>
            <a:r>
              <a:rPr lang="en-US" sz="800" dirty="0"/>
              <a:t>-- Catch performance bugs and gaps in test coverage</a:t>
            </a:r>
          </a:p>
          <a:p>
            <a:pPr eaLnBrk="1" hangingPunct="1">
              <a:lnSpc>
                <a:spcPct val="80000"/>
              </a:lnSpc>
              <a:buFontTx/>
              <a:buAutoNum type="arabicPeriod"/>
            </a:pPr>
            <a:r>
              <a:rPr lang="en-US" sz="800" dirty="0"/>
              <a:t>Slow query in free tags.  This started to drive database load higher on one </a:t>
            </a:r>
            <a:r>
              <a:rPr lang="en-US" sz="800" dirty="0" err="1"/>
              <a:t>MySQL</a:t>
            </a:r>
            <a:r>
              <a:rPr lang="en-US" sz="800" dirty="0"/>
              <a:t> instance due to contention and data size.  Detected and rolled back before it affected users and before the database was hosed due to high load.</a:t>
            </a:r>
          </a:p>
          <a:p>
            <a:pPr eaLnBrk="1" hangingPunct="1">
              <a:lnSpc>
                <a:spcPct val="80000"/>
              </a:lnSpc>
              <a:buFontTx/>
              <a:buAutoNum type="arabicPeriod"/>
            </a:pPr>
            <a:r>
              <a:rPr lang="en-US" sz="800" dirty="0"/>
              <a:t>Changed transaction commit logic in foundation of the system.  This passed all tests but caused registrations to fail in production due to subtle difference between sandbox and production.  System detected drop in business metric in 1 minute and reverted the change</a:t>
            </a:r>
          </a:p>
          <a:p>
            <a:pPr eaLnBrk="1" hangingPunct="1">
              <a:lnSpc>
                <a:spcPct val="80000"/>
              </a:lnSpc>
            </a:pPr>
            <a:endParaRPr lang="en-US" sz="800" dirty="0"/>
          </a:p>
          <a:p>
            <a:pPr eaLnBrk="1" hangingPunct="1">
              <a:lnSpc>
                <a:spcPct val="80000"/>
              </a:lnSpc>
            </a:pPr>
            <a:r>
              <a:rPr lang="en-US" sz="800" dirty="0"/>
              <a:t>Alerting and Predictive Monitoring</a:t>
            </a:r>
          </a:p>
          <a:p>
            <a:pPr eaLnBrk="1" hangingPunct="1">
              <a:lnSpc>
                <a:spcPct val="80000"/>
              </a:lnSpc>
            </a:pPr>
            <a:r>
              <a:rPr lang="en-US" sz="800" dirty="0"/>
              <a:t>Example: Second tier ISP to block our outbound email</a:t>
            </a:r>
          </a:p>
          <a:p>
            <a:pPr eaLnBrk="1" hangingPunct="1">
              <a:lnSpc>
                <a:spcPct val="80000"/>
              </a:lnSpc>
            </a:pPr>
            <a:r>
              <a:rPr lang="en-US" sz="800" dirty="0"/>
              <a:t>Example: Rooms list performance time bomb</a:t>
            </a:r>
          </a:p>
          <a:p>
            <a:pPr eaLnBrk="1" hangingPunct="1">
              <a:lnSpc>
                <a:spcPct val="80000"/>
              </a:lnSpc>
            </a:pPr>
            <a:r>
              <a:rPr lang="en-US" sz="800" dirty="0"/>
              <a:t>Example: Registration quality, second tier payment methods, invite mail success rates by service</a:t>
            </a:r>
          </a:p>
          <a:p>
            <a:pPr eaLnBrk="1" hangingPunct="1">
              <a:lnSpc>
                <a:spcPct val="80000"/>
              </a:lnSpc>
            </a:pPr>
            <a:endParaRPr lang="en-US" sz="800" dirty="0"/>
          </a:p>
          <a:p>
            <a:pPr eaLnBrk="1" hangingPunct="1">
              <a:lnSpc>
                <a:spcPct val="80000"/>
              </a:lnSpc>
            </a:pPr>
            <a:r>
              <a:rPr lang="en-US" sz="800" dirty="0"/>
              <a:t>Story: Anything that can go wrong will, so just catch it then fast.</a:t>
            </a:r>
            <a:endParaRPr lang="en-US" sz="800" dirty="0" smtClean="0"/>
          </a:p>
          <a:p>
            <a:pPr eaLnBrk="1" hangingPunct="1">
              <a:lnSpc>
                <a:spcPct val="80000"/>
              </a:lnSpc>
            </a:pPr>
            <a:endParaRPr lang="en-US" sz="800" dirty="0"/>
          </a:p>
        </p:txBody>
      </p:sp>
      <p:sp>
        <p:nvSpPr>
          <p:cNvPr id="33796" name="Slide Number Placeholder 3"/>
          <p:cNvSpPr>
            <a:spLocks noGrp="1"/>
          </p:cNvSpPr>
          <p:nvPr>
            <p:ph type="sldNum" sz="quarter" idx="5"/>
          </p:nvPr>
        </p:nvSpPr>
        <p:spPr bwMode="auto">
          <a:noFill/>
          <a:ln>
            <a:miter lim="800000"/>
            <a:headEnd/>
            <a:tailEnd/>
          </a:ln>
        </p:spPr>
        <p:txBody>
          <a:bodyPr/>
          <a:lstStyle/>
          <a:p>
            <a:fld id="{7AA64877-8E04-5741-80C0-EE6BD0DC3E42}" type="slidenum">
              <a:rPr lang="en-US"/>
              <a:pPr/>
              <a:t>27</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28</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32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When something goes wrong, we tend to see it as a crisis and seek to blame. A better way is to see it as a learning opportunity. Not in the existential sense of general self-improvement. Instead, we can use the technique of asking why five times to get to the root cause of the problem.</a:t>
            </a:r>
          </a:p>
          <a:p>
            <a:endParaRPr lang="en-US" dirty="0" smtClean="0"/>
          </a:p>
          <a:p>
            <a:r>
              <a:rPr lang="en-US" dirty="0" smtClean="0"/>
              <a:t>Here's how it works. Let's say you notice that your website is down. Obviously, your first priority is to get it back up. But as soon as the crisis is past, you have the discipline to have a post-mortem in which you start asking why:</a:t>
            </a:r>
          </a:p>
          <a:p>
            <a:endParaRPr lang="en-US" dirty="0" smtClean="0"/>
          </a:p>
          <a:p>
            <a:r>
              <a:rPr lang="en-US" dirty="0" smtClean="0"/>
              <a:t>   1. why was the website down? The CPU utilization on all our front-end servers went to 100%</a:t>
            </a:r>
          </a:p>
          <a:p>
            <a:r>
              <a:rPr lang="en-US" dirty="0" smtClean="0"/>
              <a:t>   2. why did the CPU usage spike? A new bit of code contained an infinite loop!</a:t>
            </a:r>
          </a:p>
          <a:p>
            <a:r>
              <a:rPr lang="en-US" dirty="0" smtClean="0"/>
              <a:t>   3. why did that code get written? So-and-so made a mistake</a:t>
            </a:r>
          </a:p>
          <a:p>
            <a:r>
              <a:rPr lang="en-US" dirty="0" smtClean="0"/>
              <a:t>   4. why did his mistake get checked in? He didn't write a unit test for the feature</a:t>
            </a:r>
          </a:p>
          <a:p>
            <a:r>
              <a:rPr lang="en-US" dirty="0" smtClean="0"/>
              <a:t>   5. why didn't he write a unit test? He's a new employee, and he was not properly trained in TDD</a:t>
            </a:r>
          </a:p>
          <a:p>
            <a:endParaRPr lang="en-US" dirty="0" smtClean="0"/>
          </a:p>
          <a:p>
            <a:r>
              <a:rPr lang="en-US" dirty="0" smtClean="0"/>
              <a:t>So far, this isn't much different from the kind of analysis any competent operations team would conduct for a site outage. The next step is this: you have to commit to make a proportional investment in corrective action at every level of the analysis. So, in the example above, we'd have to take five corrective actions:</a:t>
            </a:r>
          </a:p>
          <a:p>
            <a:endParaRPr lang="en-US" dirty="0" smtClean="0"/>
          </a:p>
          <a:p>
            <a:r>
              <a:rPr lang="en-US" dirty="0" smtClean="0"/>
              <a:t>   1. bring the site back up</a:t>
            </a:r>
          </a:p>
          <a:p>
            <a:r>
              <a:rPr lang="en-US" dirty="0" smtClean="0"/>
              <a:t>   2. remove the bad code</a:t>
            </a:r>
          </a:p>
          <a:p>
            <a:r>
              <a:rPr lang="en-US" dirty="0" smtClean="0"/>
              <a:t>   3. help so-and-so understand why his code doesn't work as written</a:t>
            </a:r>
          </a:p>
          <a:p>
            <a:r>
              <a:rPr lang="en-US" dirty="0" smtClean="0"/>
              <a:t>   4. train so-and-so in the principles of TDD</a:t>
            </a:r>
          </a:p>
          <a:p>
            <a:r>
              <a:rPr lang="en-US" dirty="0" smtClean="0"/>
              <a:t>   5. change the new engineer orientation to include TDD</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33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Webcast:</a:t>
            </a:r>
            <a:r>
              <a:rPr lang="en-US" baseline="0" dirty="0" smtClean="0"/>
              <a:t> May 1</a:t>
            </a:r>
          </a:p>
          <a:p>
            <a:r>
              <a:rPr lang="en-US" baseline="0" dirty="0" smtClean="0"/>
              <a:t>Workshop: May 29</a:t>
            </a:r>
          </a:p>
          <a:p>
            <a:r>
              <a:rPr lang="en-US" dirty="0" smtClean="0"/>
              <a:t>Fliers up front</a:t>
            </a:r>
          </a:p>
          <a:p>
            <a:r>
              <a:rPr lang="en-US" dirty="0" smtClean="0"/>
              <a:t>Discussion in web2open</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34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Take a</a:t>
            </a:r>
            <a:r>
              <a:rPr lang="en-US" baseline="0" dirty="0" smtClean="0"/>
              <a:t> moment to close your eyes…</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35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is the core feedback loop that powers startups. Their goal is not to optimize the time it takes to do any</a:t>
            </a:r>
            <a:r>
              <a:rPr lang="en-US" baseline="0" dirty="0" smtClean="0"/>
              <a:t> one of these steps. </a:t>
            </a:r>
            <a:br>
              <a:rPr lang="en-US" baseline="0" dirty="0" smtClean="0"/>
            </a:br>
            <a:endParaRPr lang="en-US" baseline="0" dirty="0" smtClean="0"/>
          </a:p>
          <a:p>
            <a:r>
              <a:rPr lang="en-US" baseline="0" dirty="0" smtClean="0"/>
              <a:t>There are many specific practices that can power lean startups, and we’ll cover a few in this presentation. But more important than any specific practice is this core idea: startups should be built to learn.</a:t>
            </a:r>
            <a:endParaRPr lang="en-US" dirty="0"/>
          </a:p>
        </p:txBody>
      </p:sp>
      <p:sp>
        <p:nvSpPr>
          <p:cNvPr id="4" name="Slide Number Placeholder 3"/>
          <p:cNvSpPr>
            <a:spLocks noGrp="1"/>
          </p:cNvSpPr>
          <p:nvPr>
            <p:ph type="sldNum" sz="quarter" idx="10"/>
          </p:nvPr>
        </p:nvSpPr>
        <p:spPr/>
        <p:txBody>
          <a:bodyPr/>
          <a:lstStyle/>
          <a:p>
            <a:fld id="{7B24F5BE-F505-5049-B37A-5BF089EB3F76}" type="slidenum">
              <a:rPr lang="en-US" smtClean="0"/>
              <a:pPr/>
              <a:t>36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88E7918-6383-B549-96AC-0E84F202BF5B}" type="datetimeFigureOut">
              <a:rPr lang="en-US" smtClean="0"/>
              <a:pPr/>
              <a:t>4/3/09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8E7918-6383-B549-96AC-0E84F202BF5B}" type="datetimeFigureOut">
              <a:rPr lang="en-US" smtClean="0"/>
              <a:pPr/>
              <a:t>4/3/09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8E7918-6383-B549-96AC-0E84F202BF5B}" type="datetimeFigureOut">
              <a:rPr lang="en-US" smtClean="0"/>
              <a:pPr/>
              <a:t>4/3/09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88E7918-6383-B549-96AC-0E84F202BF5B}" type="datetimeFigureOut">
              <a:rPr lang="en-US" smtClean="0"/>
              <a:pPr/>
              <a:t>4/3/09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88E7918-6383-B549-96AC-0E84F202BF5B}" type="datetimeFigureOut">
              <a:rPr lang="en-US" smtClean="0"/>
              <a:pPr/>
              <a:t>4/3/09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88E7918-6383-B549-96AC-0E84F202BF5B}" type="datetimeFigureOut">
              <a:rPr lang="en-US" smtClean="0"/>
              <a:pPr/>
              <a:t>4/3/09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8E7918-6383-B549-96AC-0E84F202BF5B}" type="datetimeFigureOut">
              <a:rPr lang="en-US" smtClean="0"/>
              <a:pPr/>
              <a:t>4/3/09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8E7918-6383-B549-96AC-0E84F202BF5B}" type="datetimeFigureOut">
              <a:rPr lang="en-US" smtClean="0"/>
              <a:pPr/>
              <a:t>4/3/09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8E7918-6383-B549-96AC-0E84F202BF5B}" type="datetimeFigureOut">
              <a:rPr lang="en-US" smtClean="0"/>
              <a:pPr/>
              <a:t>4/3/09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8E7918-6383-B549-96AC-0E84F202BF5B}" type="datetimeFigureOut">
              <a:rPr lang="en-US" smtClean="0"/>
              <a:pPr/>
              <a:t>4/3/09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8E7918-6383-B549-96AC-0E84F202BF5B}" type="datetimeFigureOut">
              <a:rPr lang="en-US" smtClean="0"/>
              <a:pPr/>
              <a:t>4/3/09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96A70-A084-4E43-B314-750237520B9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8E7918-6383-B549-96AC-0E84F202BF5B}" type="datetimeFigureOut">
              <a:rPr lang="en-US" smtClean="0"/>
              <a:pPr/>
              <a:t>4/3/09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796A70-A084-4E43-B314-750237520B9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hyperlink" Target="http://startuplessonslearned.blogspot.com" TargetMode="Externa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8.jpeg"/><Relationship Id="rId4" Type="http://schemas.openxmlformats.org/officeDocument/2006/relationships/image" Target="../media/image4.jpeg"/><Relationship Id="rId10" Type="http://schemas.openxmlformats.org/officeDocument/2006/relationships/image" Target="../media/image10.png"/><Relationship Id="rId5" Type="http://schemas.openxmlformats.org/officeDocument/2006/relationships/image" Target="../media/image5.png"/><Relationship Id="rId7" Type="http://schemas.openxmlformats.org/officeDocument/2006/relationships/image" Target="../media/image7.jpeg"/><Relationship Id="rId11" Type="http://schemas.openxmlformats.org/officeDocument/2006/relationships/image" Target="../media/image11.png"/><Relationship Id="rId1" Type="http://schemas.openxmlformats.org/officeDocument/2006/relationships/slideLayout" Target="../slideLayouts/slideLayout4.xml"/><Relationship Id="rId2" Type="http://schemas.openxmlformats.org/officeDocument/2006/relationships/notesSlide" Target="../notesSlides/notesSlide8.xml"/><Relationship Id="rId9" Type="http://schemas.openxmlformats.org/officeDocument/2006/relationships/image" Target="../media/image9.jpeg"/><Relationship Id="rId3" Type="http://schemas.openxmlformats.org/officeDocument/2006/relationships/image" Target="../media/image3.jpeg"/><Relationship Id="rId6"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4" Type="http://schemas.openxmlformats.org/officeDocument/2006/relationships/image" Target="../media/image14.png"/><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13.pdf"/></Relationships>
</file>

<file path=ppt/slides/_rels/slide21.xml.rels><?xml version="1.0" encoding="UTF-8" standalone="yes"?>
<Relationships xmlns="http://schemas.openxmlformats.org/package/2006/relationships"><Relationship Id="rId4" Type="http://schemas.openxmlformats.org/officeDocument/2006/relationships/image" Target="../media/image16.png"/><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15.pd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3" Type="http://schemas.openxmlformats.org/officeDocument/2006/relationships/image" Target="../media/image17.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4" Type="http://schemas.openxmlformats.org/officeDocument/2006/relationships/image" Target="../media/image19.png"/><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18.pd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4" Type="http://schemas.openxmlformats.org/officeDocument/2006/relationships/image" Target="../media/image21.png"/><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20.pd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4" Type="http://schemas.openxmlformats.org/officeDocument/2006/relationships/image" Target="../media/image23.png"/><Relationship Id="rId1" Type="http://schemas.openxmlformats.org/officeDocument/2006/relationships/slideLayout" Target="../slideLayouts/slideLayout6.xml"/><Relationship Id="rId2" Type="http://schemas.openxmlformats.org/officeDocument/2006/relationships/notesSlide" Target="../notesSlides/notesSlide20.xml"/><Relationship Id="rId3" Type="http://schemas.openxmlformats.org/officeDocument/2006/relationships/image" Target="../media/image22.pd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4" Type="http://schemas.openxmlformats.org/officeDocument/2006/relationships/image" Target="../media/image25.png"/><Relationship Id="rId1" Type="http://schemas.openxmlformats.org/officeDocument/2006/relationships/slideLayout" Target="../slideLayouts/slideLayout6.xml"/><Relationship Id="rId2" Type="http://schemas.openxmlformats.org/officeDocument/2006/relationships/notesSlide" Target="../notesSlides/notesSlide21.xml"/><Relationship Id="rId3" Type="http://schemas.openxmlformats.org/officeDocument/2006/relationships/image" Target="../media/image24.pdf"/></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4" Type="http://schemas.openxmlformats.org/officeDocument/2006/relationships/image" Target="../media/image27.png"/><Relationship Id="rId1" Type="http://schemas.openxmlformats.org/officeDocument/2006/relationships/slideLayout" Target="../slideLayouts/slideLayout6.xml"/><Relationship Id="rId2" Type="http://schemas.openxmlformats.org/officeDocument/2006/relationships/notesSlide" Target="../notesSlides/notesSlide23.xml"/><Relationship Id="rId3" Type="http://schemas.openxmlformats.org/officeDocument/2006/relationships/image" Target="../media/image26.pd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4" Type="http://schemas.openxmlformats.org/officeDocument/2006/relationships/hyperlink" Target="http://www.oreillynet.com/pub/e/1294" TargetMode="External"/><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hyperlink" Target="http://startuplessonslearned.blogspot.com/" TargetMode="External"/><Relationship Id="rId5" Type="http://schemas.openxmlformats.org/officeDocument/2006/relationships/hyperlink" Target="http://bit.ly/a5uw8"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The Lean Startup</a:t>
            </a:r>
            <a:br>
              <a:rPr lang="en-US" dirty="0" smtClean="0"/>
            </a:br>
            <a:r>
              <a:rPr lang="en-US" dirty="0" smtClean="0"/>
              <a:t>#</a:t>
            </a:r>
            <a:r>
              <a:rPr lang="en-US" dirty="0" err="1" smtClean="0"/>
              <a:t>leanstartup</a:t>
            </a:r>
            <a:endParaRPr lang="en-US" dirty="0"/>
          </a:p>
        </p:txBody>
      </p:sp>
      <p:sp>
        <p:nvSpPr>
          <p:cNvPr id="3" name="Subtitle 2"/>
          <p:cNvSpPr>
            <a:spLocks noGrp="1"/>
          </p:cNvSpPr>
          <p:nvPr>
            <p:ph type="subTitle" idx="1"/>
          </p:nvPr>
        </p:nvSpPr>
        <p:spPr>
          <a:xfrm>
            <a:off x="685800" y="3886200"/>
            <a:ext cx="7772400" cy="1752600"/>
          </a:xfrm>
        </p:spPr>
        <p:txBody>
          <a:bodyPr>
            <a:normAutofit/>
          </a:bodyPr>
          <a:lstStyle/>
          <a:p>
            <a:r>
              <a:rPr lang="en-US" dirty="0" smtClean="0"/>
              <a:t>Eric Ries (@</a:t>
            </a:r>
            <a:r>
              <a:rPr lang="en-US" dirty="0" err="1" smtClean="0"/>
              <a:t>ericries</a:t>
            </a:r>
            <a:r>
              <a:rPr lang="en-US" dirty="0" smtClean="0"/>
              <a:t>)</a:t>
            </a:r>
          </a:p>
          <a:p>
            <a:r>
              <a:rPr lang="en-US" dirty="0" smtClean="0">
                <a:hlinkClick r:id="rId2"/>
              </a:rPr>
              <a:t>http://startuplessonslearned.blogspot.com</a:t>
            </a:r>
            <a:endParaRPr lang="en-US" dirty="0" smtClean="0"/>
          </a:p>
          <a:p>
            <a:endParaRPr lang="en-US" dirty="0" smtClean="0"/>
          </a:p>
          <a:p>
            <a:endParaRPr lang="en-US" dirty="0"/>
          </a:p>
        </p:txBody>
      </p:sp>
      <p:grpSp>
        <p:nvGrpSpPr>
          <p:cNvPr id="7" name="Group 6"/>
          <p:cNvGrpSpPr/>
          <p:nvPr/>
        </p:nvGrpSpPr>
        <p:grpSpPr>
          <a:xfrm>
            <a:off x="0" y="1"/>
            <a:ext cx="9144000" cy="1086896"/>
            <a:chOff x="-1206500" y="2730500"/>
            <a:chExt cx="11557000" cy="1397000"/>
          </a:xfrm>
        </p:grpSpPr>
        <p:pic>
          <p:nvPicPr>
            <p:cNvPr id="6" name="Picture 5"/>
            <p:cNvPicPr>
              <a:picLocks noChangeAspect="1"/>
            </p:cNvPicPr>
            <p:nvPr/>
          </p:nvPicPr>
          <p:blipFill>
            <a:blip r:embed="rId3"/>
            <a:stretch>
              <a:fillRect/>
            </a:stretch>
          </p:blipFill>
          <p:spPr>
            <a:xfrm>
              <a:off x="-1206500" y="2730500"/>
              <a:ext cx="11557000" cy="1397000"/>
            </a:xfrm>
            <a:prstGeom prst="rect">
              <a:avLst/>
            </a:prstGeom>
          </p:spPr>
        </p:pic>
        <p:pic>
          <p:nvPicPr>
            <p:cNvPr id="4" name="Picture 3"/>
            <p:cNvPicPr>
              <a:picLocks noChangeAspect="1"/>
            </p:cNvPicPr>
            <p:nvPr/>
          </p:nvPicPr>
          <p:blipFill>
            <a:blip r:embed="rId4"/>
            <a:stretch>
              <a:fillRect/>
            </a:stretch>
          </p:blipFill>
          <p:spPr>
            <a:xfrm>
              <a:off x="-920750" y="2971800"/>
              <a:ext cx="1841500" cy="914400"/>
            </a:xfrm>
            <a:prstGeom prst="rect">
              <a:avLst/>
            </a:prstGeom>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numCol="2">
            <a:normAutofit lnSpcReduction="10000"/>
          </a:bodyPr>
          <a:lstStyle/>
          <a:p>
            <a:r>
              <a:rPr lang="en-US" dirty="0" smtClean="0"/>
              <a:t>Scholarship Donors</a:t>
            </a:r>
          </a:p>
          <a:p>
            <a:pPr lvl="1"/>
            <a:r>
              <a:rPr lang="en-US" dirty="0" err="1" smtClean="0"/>
              <a:t>KISSmetrics</a:t>
            </a:r>
            <a:endParaRPr lang="en-US" dirty="0" smtClean="0"/>
          </a:p>
          <a:p>
            <a:pPr lvl="1"/>
            <a:r>
              <a:rPr lang="en-US" dirty="0" smtClean="0"/>
              <a:t>Bill </a:t>
            </a:r>
            <a:r>
              <a:rPr lang="en-US" dirty="0" err="1" smtClean="0"/>
              <a:t>Braasch</a:t>
            </a:r>
            <a:r>
              <a:rPr lang="en-US" dirty="0" smtClean="0"/>
              <a:t> (@</a:t>
            </a:r>
            <a:r>
              <a:rPr lang="en-US" dirty="0" err="1" smtClean="0"/>
              <a:t>billmelater</a:t>
            </a:r>
            <a:r>
              <a:rPr lang="en-US" dirty="0" smtClean="0"/>
              <a:t>)</a:t>
            </a:r>
          </a:p>
          <a:p>
            <a:pPr lvl="1"/>
            <a:r>
              <a:rPr lang="en-US" dirty="0" smtClean="0"/>
              <a:t>Bob </a:t>
            </a:r>
            <a:r>
              <a:rPr lang="en-US" dirty="0" err="1" smtClean="0"/>
              <a:t>Aniello</a:t>
            </a:r>
            <a:r>
              <a:rPr lang="en-US" dirty="0" smtClean="0"/>
              <a:t> (@</a:t>
            </a:r>
            <a:r>
              <a:rPr lang="en-US" dirty="0" err="1" smtClean="0"/>
              <a:t>CornOnTheBob</a:t>
            </a:r>
            <a:r>
              <a:rPr lang="en-US" dirty="0" smtClean="0"/>
              <a:t>)</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en-US" dirty="0" smtClean="0"/>
          </a:p>
          <a:p>
            <a:r>
              <a:rPr lang="en-US" dirty="0" smtClean="0"/>
              <a:t>Customer Advisory Board</a:t>
            </a:r>
          </a:p>
          <a:p>
            <a:pPr lvl="1"/>
            <a:r>
              <a:rPr lang="en-US" dirty="0" err="1" smtClean="0"/>
              <a:t>Hiten</a:t>
            </a:r>
            <a:r>
              <a:rPr lang="en-US" dirty="0" smtClean="0"/>
              <a:t> Shah</a:t>
            </a:r>
          </a:p>
          <a:p>
            <a:pPr lvl="1"/>
            <a:r>
              <a:rPr lang="en-US" dirty="0" smtClean="0"/>
              <a:t>Jared </a:t>
            </a:r>
            <a:r>
              <a:rPr lang="en-US" dirty="0" err="1" smtClean="0"/>
              <a:t>Goralnick</a:t>
            </a:r>
            <a:endParaRPr lang="en-US" dirty="0" smtClean="0"/>
          </a:p>
          <a:p>
            <a:pPr lvl="1"/>
            <a:r>
              <a:rPr lang="en-US" dirty="0" err="1" smtClean="0"/>
              <a:t>Siqi</a:t>
            </a:r>
            <a:r>
              <a:rPr lang="en-US" dirty="0" smtClean="0"/>
              <a:t> Chen</a:t>
            </a:r>
          </a:p>
          <a:p>
            <a:pPr lvl="1"/>
            <a:r>
              <a:rPr lang="en-US" dirty="0" smtClean="0"/>
              <a:t>Andrew Meyer </a:t>
            </a:r>
          </a:p>
          <a:p>
            <a:pPr lvl="1"/>
            <a:r>
              <a:rPr lang="en-US" dirty="0" smtClean="0"/>
              <a:t>Simon </a:t>
            </a:r>
            <a:r>
              <a:rPr lang="en-US" dirty="0" err="1" smtClean="0"/>
              <a:t>Newstead</a:t>
            </a:r>
            <a:endParaRPr lang="en-US" dirty="0" smtClean="0"/>
          </a:p>
          <a:p>
            <a:pPr lvl="1"/>
            <a:r>
              <a:rPr lang="en-US" dirty="0" smtClean="0"/>
              <a:t>Jeffrey Barman</a:t>
            </a:r>
          </a:p>
          <a:p>
            <a:pPr lvl="1"/>
            <a:r>
              <a:rPr lang="en-US" dirty="0" smtClean="0"/>
              <a:t>Sean Heywood</a:t>
            </a:r>
          </a:p>
          <a:p>
            <a:pPr lvl="1"/>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Most Startups Fail</a:t>
            </a:r>
            <a:endParaRPr lang="en-US" dirty="0"/>
          </a:p>
        </p:txBody>
      </p:sp>
      <p:sp>
        <p:nvSpPr>
          <p:cNvPr id="3" name="Content Placeholder 2"/>
          <p:cNvSpPr>
            <a:spLocks noGrp="1"/>
          </p:cNvSpPr>
          <p:nvPr>
            <p:ph idx="1"/>
          </p:nvPr>
        </p:nvSpPr>
        <p:spPr/>
        <p:txBody>
          <a:bodyPr/>
          <a:lstStyle/>
          <a:p>
            <a:r>
              <a:rPr lang="en-US" dirty="0" smtClean="0"/>
              <a:t>But it doesn’t have to be that way. We can do better. This talk is about how.</a:t>
            </a:r>
            <a:br>
              <a:rPr lang="en-US" dirty="0" smtClean="0"/>
            </a:br>
            <a:r>
              <a:rPr lang="en-US" dirty="0" smtClean="0"/>
              <a:t/>
            </a:r>
            <a:br>
              <a:rPr lang="en-US" dirty="0" smtClean="0"/>
            </a:br>
            <a:r>
              <a:rPr lang="en-US" dirty="0" smtClean="0"/>
              <a:t/>
            </a:r>
            <a:br>
              <a:rPr lang="en-US" dirty="0" smtClean="0"/>
            </a:b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Lean Startup and You</a:t>
            </a:r>
            <a:endParaRPr lang="en-US" dirty="0"/>
          </a:p>
        </p:txBody>
      </p:sp>
      <p:sp>
        <p:nvSpPr>
          <p:cNvPr id="3" name="Content Placeholder 2"/>
          <p:cNvSpPr>
            <a:spLocks noGrp="1"/>
          </p:cNvSpPr>
          <p:nvPr>
            <p:ph idx="1"/>
          </p:nvPr>
        </p:nvSpPr>
        <p:spPr/>
        <p:txBody>
          <a:bodyPr/>
          <a:lstStyle/>
          <a:p>
            <a:r>
              <a:rPr lang="en-US" dirty="0" smtClean="0"/>
              <a:t>Thinking of starting a new company, but haven’t taken the first step</a:t>
            </a:r>
          </a:p>
          <a:p>
            <a:r>
              <a:rPr lang="en-US" dirty="0" smtClean="0"/>
              <a:t>In a startup now and want to iterate faster</a:t>
            </a:r>
          </a:p>
          <a:p>
            <a:r>
              <a:rPr lang="en-US" dirty="0" smtClean="0"/>
              <a:t>Want to create the conditions for lean innovation inside a big company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229600" cy="1143000"/>
          </a:xfrm>
        </p:spPr>
        <p:txBody>
          <a:bodyPr>
            <a:normAutofit fontScale="90000"/>
          </a:bodyPr>
          <a:lstStyle/>
          <a:p>
            <a:r>
              <a:rPr lang="en-US" dirty="0" smtClean="0"/>
              <a:t>A Tale of Two Startups</a:t>
            </a:r>
            <a:br>
              <a:rPr lang="en-US" dirty="0" smtClean="0"/>
            </a:b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67000"/>
            <a:ext cx="8229600" cy="1143000"/>
          </a:xfrm>
        </p:spPr>
        <p:txBody>
          <a:bodyPr/>
          <a:lstStyle/>
          <a:p>
            <a:r>
              <a:rPr lang="en-US" dirty="0" smtClean="0"/>
              <a:t>Startup #1</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good plan?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Start a company with a compelling long-term vision. </a:t>
            </a:r>
          </a:p>
          <a:p>
            <a:r>
              <a:rPr lang="en-US" dirty="0" smtClean="0"/>
              <a:t>Raise plenty of capital.</a:t>
            </a:r>
          </a:p>
          <a:p>
            <a:r>
              <a:rPr lang="en-US" dirty="0" smtClean="0"/>
              <a:t>Hire the absolute best and the brightest.</a:t>
            </a:r>
          </a:p>
          <a:p>
            <a:r>
              <a:rPr lang="en-US" dirty="0" smtClean="0"/>
              <a:t>Hire an experienced management team with tons of startup experience.</a:t>
            </a:r>
          </a:p>
          <a:p>
            <a:r>
              <a:rPr lang="en-US" dirty="0" smtClean="0"/>
              <a:t>Focus on quality. </a:t>
            </a:r>
          </a:p>
          <a:p>
            <a:r>
              <a:rPr lang="en-US" dirty="0" smtClean="0"/>
              <a:t>Build a world-class technology platform.</a:t>
            </a:r>
          </a:p>
          <a:p>
            <a:r>
              <a:rPr lang="en-US" dirty="0" smtClean="0"/>
              <a:t>Build buzz in the press and blogosphere.</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Achieving Failure</a:t>
            </a:r>
            <a:endParaRPr lang="en-US" dirty="0"/>
          </a:p>
        </p:txBody>
      </p:sp>
      <p:sp>
        <p:nvSpPr>
          <p:cNvPr id="3" name="Content Placeholder 2"/>
          <p:cNvSpPr>
            <a:spLocks noGrp="1"/>
          </p:cNvSpPr>
          <p:nvPr>
            <p:ph idx="1"/>
          </p:nvPr>
        </p:nvSpPr>
        <p:spPr/>
        <p:txBody>
          <a:bodyPr/>
          <a:lstStyle/>
          <a:p>
            <a:r>
              <a:rPr lang="en-US" dirty="0" smtClean="0"/>
              <a:t>Company failed utterly, $40MM and five years of pain.</a:t>
            </a:r>
          </a:p>
          <a:p>
            <a:r>
              <a:rPr lang="en-US" dirty="0" smtClean="0"/>
              <a:t>Crippled by “shadow beliefs” that destroyed the effort of all those smart people.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Shadow Belief #1</a:t>
            </a:r>
            <a:endParaRPr lang="en-US" dirty="0"/>
          </a:p>
        </p:txBody>
      </p:sp>
      <p:sp>
        <p:nvSpPr>
          <p:cNvPr id="3" name="Content Placeholder 2"/>
          <p:cNvSpPr>
            <a:spLocks noGrp="1"/>
          </p:cNvSpPr>
          <p:nvPr>
            <p:ph idx="1"/>
          </p:nvPr>
        </p:nvSpPr>
        <p:spPr/>
        <p:txBody>
          <a:bodyPr>
            <a:normAutofit/>
          </a:bodyPr>
          <a:lstStyle/>
          <a:p>
            <a:r>
              <a:rPr lang="en-US" dirty="0" smtClean="0"/>
              <a:t>We know what customers want. </a:t>
            </a:r>
            <a:br>
              <a:rPr lang="en-US" dirty="0" smtClean="0"/>
            </a:br>
            <a:r>
              <a:rPr lang="en-US" dirty="0" smtClean="0"/>
              <a:t/>
            </a:r>
            <a:br>
              <a:rPr lang="en-US" dirty="0" smtClean="0"/>
            </a:br>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Shadow Belief #2</a:t>
            </a:r>
            <a:endParaRPr lang="en-US" dirty="0"/>
          </a:p>
        </p:txBody>
      </p:sp>
      <p:sp>
        <p:nvSpPr>
          <p:cNvPr id="3" name="Content Placeholder 2"/>
          <p:cNvSpPr>
            <a:spLocks noGrp="1"/>
          </p:cNvSpPr>
          <p:nvPr>
            <p:ph idx="1"/>
          </p:nvPr>
        </p:nvSpPr>
        <p:spPr/>
        <p:txBody>
          <a:bodyPr>
            <a:normAutofit/>
          </a:bodyPr>
          <a:lstStyle/>
          <a:p>
            <a:r>
              <a:rPr lang="en-US" dirty="0" smtClean="0"/>
              <a:t>We can accurately predict the future. </a:t>
            </a:r>
            <a:br>
              <a:rPr lang="en-US" dirty="0" smtClean="0"/>
            </a:br>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Shadow Belief #3</a:t>
            </a:r>
            <a:endParaRPr lang="en-US" dirty="0"/>
          </a:p>
        </p:txBody>
      </p:sp>
      <p:sp>
        <p:nvSpPr>
          <p:cNvPr id="3" name="Content Placeholder 2"/>
          <p:cNvSpPr>
            <a:spLocks noGrp="1"/>
          </p:cNvSpPr>
          <p:nvPr>
            <p:ph idx="1"/>
          </p:nvPr>
        </p:nvSpPr>
        <p:spPr/>
        <p:txBody>
          <a:bodyPr>
            <a:normAutofit/>
          </a:bodyPr>
          <a:lstStyle/>
          <a:p>
            <a:r>
              <a:rPr lang="en-US" dirty="0" smtClean="0"/>
              <a:t>Advancing the plan is progress. </a:t>
            </a:r>
            <a:br>
              <a:rPr lang="en-US" dirty="0" smtClean="0"/>
            </a:b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good plan?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Start a company with a compelling long-term vision. </a:t>
            </a:r>
          </a:p>
          <a:p>
            <a:r>
              <a:rPr lang="en-US" dirty="0" smtClean="0"/>
              <a:t>Raise plenty of capital.</a:t>
            </a:r>
          </a:p>
          <a:p>
            <a:r>
              <a:rPr lang="en-US" dirty="0" smtClean="0"/>
              <a:t>Hire the absolute best and the brightest.</a:t>
            </a:r>
          </a:p>
          <a:p>
            <a:r>
              <a:rPr lang="en-US" dirty="0" smtClean="0"/>
              <a:t>Hire an experienced management team with tons of startup experience.</a:t>
            </a:r>
          </a:p>
          <a:p>
            <a:r>
              <a:rPr lang="en-US" dirty="0" smtClean="0"/>
              <a:t>Focus on quality. </a:t>
            </a:r>
          </a:p>
          <a:p>
            <a:r>
              <a:rPr lang="en-US" dirty="0" smtClean="0"/>
              <a:t>Build a world-class technology platform.</a:t>
            </a:r>
          </a:p>
          <a:p>
            <a:r>
              <a:rPr lang="en-US" dirty="0" smtClean="0"/>
              <a:t>Build buzz in the press and blogosphere.</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lstStyle/>
          <a:p>
            <a:r>
              <a:rPr lang="en-US" dirty="0" smtClean="0"/>
              <a:t>Startup #2</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a:xfrm>
            <a:off x="222885" y="274320"/>
            <a:ext cx="8698230" cy="822960"/>
          </a:xfrm>
        </p:spPr>
        <p:txBody>
          <a:bodyPr lIns="0" tIns="0" rIns="0" bIns="0" anchor="t"/>
          <a:lstStyle/>
          <a:p>
            <a:pPr algn="l" eaLnBrk="1" hangingPunct="1">
              <a:lnSpc>
                <a:spcPct val="95000"/>
              </a:lnSpc>
            </a:pPr>
            <a:r>
              <a:rPr lang="en-US" sz="3900" dirty="0" smtClean="0">
                <a:solidFill>
                  <a:srgbClr val="000000"/>
                </a:solidFill>
                <a:latin typeface="Arial" pitchFamily="-111" charset="0"/>
              </a:rPr>
              <a:t>IMVU</a:t>
            </a:r>
            <a:endParaRPr lang="en-US" sz="3900" dirty="0">
              <a:solidFill>
                <a:srgbClr val="000000"/>
              </a:solidFill>
              <a:latin typeface="Arial" pitchFamily="-111" charset="0"/>
            </a:endParaRPr>
          </a:p>
        </p:txBody>
      </p:sp>
      <p:sp>
        <p:nvSpPr>
          <p:cNvPr id="3075" name="Rectangle 3"/>
          <p:cNvSpPr>
            <a:spLocks noGrp="1" noChangeArrowheads="1"/>
          </p:cNvSpPr>
          <p:nvPr>
            <p:ph sz="half" idx="1"/>
          </p:nvPr>
        </p:nvSpPr>
        <p:spPr>
          <a:xfrm>
            <a:off x="4794885" y="1645920"/>
            <a:ext cx="4126230" cy="4937760"/>
          </a:xfrm>
        </p:spPr>
        <p:txBody>
          <a:bodyPr lIns="0" tIns="0" rIns="0" bIns="0"/>
          <a:lstStyle/>
          <a:p>
            <a:pPr marL="0" indent="0">
              <a:lnSpc>
                <a:spcPct val="95000"/>
              </a:lnSpc>
              <a:spcBef>
                <a:spcPct val="0"/>
              </a:spcBef>
              <a:buNone/>
            </a:pPr>
            <a:r>
              <a:rPr lang="en-US" sz="2400" dirty="0">
                <a:solidFill>
                  <a:srgbClr val="000000"/>
                </a:solidFill>
                <a:latin typeface="Arial" pitchFamily="-111" charset="0"/>
              </a:rPr>
              <a:t> </a:t>
            </a:r>
          </a:p>
        </p:txBody>
      </p:sp>
      <p:pic>
        <p:nvPicPr>
          <p:cNvPr id="3076" name="Picture 5"/>
          <p:cNvPicPr>
            <a:picLocks noChangeAspect="1" noChangeArrowheads="1"/>
          </p:cNvPicPr>
          <p:nvPr/>
        </p:nvPicPr>
        <p:blipFill>
          <a:blip r:embed="rId3"/>
          <a:srcRect/>
          <a:stretch>
            <a:fillRect/>
          </a:stretch>
        </p:blipFill>
        <p:spPr bwMode="auto">
          <a:xfrm>
            <a:off x="188595" y="1181577"/>
            <a:ext cx="8231029" cy="4120515"/>
          </a:xfrm>
          <a:prstGeom prst="rect">
            <a:avLst/>
          </a:prstGeom>
          <a:noFill/>
          <a:ln w="9525">
            <a:noFill/>
            <a:miter lim="800000"/>
            <a:headEnd/>
            <a:tailEnd/>
          </a:ln>
        </p:spPr>
      </p:pic>
      <p:pic>
        <p:nvPicPr>
          <p:cNvPr id="3077" name="Picture 6"/>
          <p:cNvPicPr>
            <a:picLocks noChangeAspect="1" noChangeArrowheads="1"/>
          </p:cNvPicPr>
          <p:nvPr/>
        </p:nvPicPr>
        <p:blipFill>
          <a:blip r:embed="rId4"/>
          <a:srcRect/>
          <a:stretch>
            <a:fillRect/>
          </a:stretch>
        </p:blipFill>
        <p:spPr bwMode="auto">
          <a:xfrm>
            <a:off x="161449" y="5432108"/>
            <a:ext cx="2055971" cy="1235869"/>
          </a:xfrm>
          <a:prstGeom prst="rect">
            <a:avLst/>
          </a:prstGeom>
          <a:noFill/>
          <a:ln w="9525">
            <a:noFill/>
            <a:miter lim="800000"/>
            <a:headEnd/>
            <a:tailEnd/>
          </a:ln>
        </p:spPr>
      </p:pic>
      <p:pic>
        <p:nvPicPr>
          <p:cNvPr id="3078" name="Picture 7"/>
          <p:cNvPicPr>
            <a:picLocks noChangeAspect="1" noChangeArrowheads="1"/>
          </p:cNvPicPr>
          <p:nvPr/>
        </p:nvPicPr>
        <p:blipFill>
          <a:blip r:embed="rId5"/>
          <a:srcRect/>
          <a:stretch>
            <a:fillRect/>
          </a:stretch>
        </p:blipFill>
        <p:spPr bwMode="auto">
          <a:xfrm>
            <a:off x="2368868" y="5422107"/>
            <a:ext cx="1731645" cy="1278731"/>
          </a:xfrm>
          <a:prstGeom prst="rect">
            <a:avLst/>
          </a:prstGeom>
          <a:noFill/>
          <a:ln w="9525">
            <a:noFill/>
            <a:miter lim="800000"/>
            <a:headEnd/>
            <a:tailEnd/>
          </a:ln>
        </p:spPr>
      </p:pic>
      <p:pic>
        <p:nvPicPr>
          <p:cNvPr id="3079" name="Picture 8"/>
          <p:cNvPicPr>
            <a:picLocks noChangeAspect="1" noChangeArrowheads="1"/>
          </p:cNvPicPr>
          <p:nvPr/>
        </p:nvPicPr>
        <p:blipFill>
          <a:blip r:embed="rId6"/>
          <a:srcRect/>
          <a:stretch>
            <a:fillRect/>
          </a:stretch>
        </p:blipFill>
        <p:spPr bwMode="auto">
          <a:xfrm>
            <a:off x="4187667" y="5376387"/>
            <a:ext cx="2228850" cy="1338738"/>
          </a:xfrm>
          <a:prstGeom prst="rect">
            <a:avLst/>
          </a:prstGeom>
          <a:noFill/>
          <a:ln w="9525">
            <a:noFill/>
            <a:miter lim="800000"/>
            <a:headEnd/>
            <a:tailEnd/>
          </a:ln>
        </p:spPr>
      </p:pic>
      <p:pic>
        <p:nvPicPr>
          <p:cNvPr id="3080" name="Picture 9"/>
          <p:cNvPicPr>
            <a:picLocks noChangeAspect="1" noChangeArrowheads="1"/>
          </p:cNvPicPr>
          <p:nvPr/>
        </p:nvPicPr>
        <p:blipFill>
          <a:blip r:embed="rId7"/>
          <a:srcRect/>
          <a:stretch>
            <a:fillRect/>
          </a:stretch>
        </p:blipFill>
        <p:spPr bwMode="auto">
          <a:xfrm>
            <a:off x="6495098" y="5359242"/>
            <a:ext cx="2181702" cy="1311593"/>
          </a:xfrm>
          <a:prstGeom prst="rect">
            <a:avLst/>
          </a:prstGeom>
          <a:noFill/>
          <a:ln w="9525">
            <a:noFill/>
            <a:miter lim="800000"/>
            <a:headEnd/>
            <a:tailEnd/>
          </a:ln>
        </p:spPr>
      </p:pic>
      <p:pic>
        <p:nvPicPr>
          <p:cNvPr id="3081" name="Picture 10"/>
          <p:cNvPicPr>
            <a:picLocks noChangeAspect="1" noChangeArrowheads="1"/>
          </p:cNvPicPr>
          <p:nvPr/>
        </p:nvPicPr>
        <p:blipFill>
          <a:blip r:embed="rId8"/>
          <a:srcRect/>
          <a:stretch>
            <a:fillRect/>
          </a:stretch>
        </p:blipFill>
        <p:spPr bwMode="auto">
          <a:xfrm>
            <a:off x="3764757" y="171450"/>
            <a:ext cx="1505903" cy="905828"/>
          </a:xfrm>
          <a:prstGeom prst="rect">
            <a:avLst/>
          </a:prstGeom>
          <a:noFill/>
          <a:ln w="9525">
            <a:noFill/>
            <a:miter lim="800000"/>
            <a:headEnd/>
            <a:tailEnd/>
          </a:ln>
        </p:spPr>
      </p:pic>
      <p:pic>
        <p:nvPicPr>
          <p:cNvPr id="3082" name="Picture 11"/>
          <p:cNvPicPr>
            <a:picLocks noChangeAspect="1" noChangeArrowheads="1"/>
          </p:cNvPicPr>
          <p:nvPr/>
        </p:nvPicPr>
        <p:blipFill>
          <a:blip r:embed="rId9"/>
          <a:srcRect/>
          <a:stretch>
            <a:fillRect/>
          </a:stretch>
        </p:blipFill>
        <p:spPr bwMode="auto">
          <a:xfrm>
            <a:off x="5359242" y="171450"/>
            <a:ext cx="1317308" cy="968693"/>
          </a:xfrm>
          <a:prstGeom prst="rect">
            <a:avLst/>
          </a:prstGeom>
          <a:noFill/>
          <a:ln w="9525">
            <a:noFill/>
            <a:miter lim="800000"/>
            <a:headEnd/>
            <a:tailEnd/>
          </a:ln>
        </p:spPr>
      </p:pic>
      <p:pic>
        <p:nvPicPr>
          <p:cNvPr id="3083" name="Picture 12"/>
          <p:cNvPicPr>
            <a:picLocks noChangeAspect="1" noChangeArrowheads="1"/>
          </p:cNvPicPr>
          <p:nvPr/>
        </p:nvPicPr>
        <p:blipFill>
          <a:blip r:embed="rId10"/>
          <a:srcRect/>
          <a:stretch>
            <a:fillRect/>
          </a:stretch>
        </p:blipFill>
        <p:spPr bwMode="auto">
          <a:xfrm>
            <a:off x="6746558" y="71438"/>
            <a:ext cx="1855947" cy="1085850"/>
          </a:xfrm>
          <a:prstGeom prst="rect">
            <a:avLst/>
          </a:prstGeom>
          <a:noFill/>
          <a:ln w="9525">
            <a:noFill/>
            <a:miter lim="800000"/>
            <a:headEnd/>
            <a:tailEnd/>
          </a:ln>
        </p:spPr>
      </p:pic>
      <p:pic>
        <p:nvPicPr>
          <p:cNvPr id="3084" name="Picture 13"/>
          <p:cNvPicPr>
            <a:picLocks noChangeAspect="1" noChangeArrowheads="1"/>
          </p:cNvPicPr>
          <p:nvPr/>
        </p:nvPicPr>
        <p:blipFill>
          <a:blip r:embed="rId11"/>
          <a:srcRect/>
          <a:stretch>
            <a:fillRect/>
          </a:stretch>
        </p:blipFill>
        <p:spPr bwMode="auto">
          <a:xfrm>
            <a:off x="7485222" y="1271588"/>
            <a:ext cx="1580198" cy="116728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plan</a:t>
            </a:r>
            <a:endParaRPr lang="en-US" dirty="0"/>
          </a:p>
        </p:txBody>
      </p:sp>
      <p:sp>
        <p:nvSpPr>
          <p:cNvPr id="3" name="Content Placeholder 2"/>
          <p:cNvSpPr>
            <a:spLocks noGrp="1"/>
          </p:cNvSpPr>
          <p:nvPr>
            <p:ph idx="1"/>
          </p:nvPr>
        </p:nvSpPr>
        <p:spPr/>
        <p:txBody>
          <a:bodyPr/>
          <a:lstStyle/>
          <a:p>
            <a:r>
              <a:rPr lang="en-US" dirty="0" smtClean="0"/>
              <a:t>Shipped in six months – a horribly buggy beta product</a:t>
            </a:r>
          </a:p>
          <a:p>
            <a:r>
              <a:rPr lang="en-US" dirty="0" smtClean="0"/>
              <a:t>Charged from day one</a:t>
            </a:r>
          </a:p>
          <a:p>
            <a:r>
              <a:rPr lang="en-US" dirty="0" smtClean="0"/>
              <a:t>Shipped multiple times a day (by 2008, on average 50 times a day)</a:t>
            </a:r>
          </a:p>
          <a:p>
            <a:r>
              <a:rPr lang="en-US" dirty="0" smtClean="0"/>
              <a:t>No PR, no launch</a:t>
            </a:r>
          </a:p>
          <a:p>
            <a:r>
              <a:rPr lang="en-US" dirty="0" smtClean="0"/>
              <a:t>Results: 2007 revenues of $10MM</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Lean Startups Go Faster</a:t>
            </a:r>
            <a:endParaRPr lang="en-US" dirty="0"/>
          </a:p>
        </p:txBody>
      </p:sp>
      <p:sp>
        <p:nvSpPr>
          <p:cNvPr id="3" name="Content Placeholder 2"/>
          <p:cNvSpPr>
            <a:spLocks noGrp="1"/>
          </p:cNvSpPr>
          <p:nvPr>
            <p:ph idx="1"/>
          </p:nvPr>
        </p:nvSpPr>
        <p:spPr/>
        <p:txBody>
          <a:bodyPr>
            <a:normAutofit/>
          </a:bodyPr>
          <a:lstStyle/>
          <a:p>
            <a:r>
              <a:rPr lang="en-US" dirty="0" smtClean="0"/>
              <a:t>Commodity technology stack, highly leveraged (free/open source, user-generated content, SEM).</a:t>
            </a:r>
          </a:p>
          <a:p>
            <a:r>
              <a:rPr lang="en-US" dirty="0" smtClean="0"/>
              <a:t>Customer development – find out what customers want before you build it. </a:t>
            </a:r>
          </a:p>
          <a:p>
            <a:r>
              <a:rPr lang="en-US" dirty="0" smtClean="0"/>
              <a:t>Agile software development – but tuned to the startup condition.</a:t>
            </a:r>
            <a:br>
              <a:rPr lang="en-US" dirty="0" smtClean="0"/>
            </a:b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Commodity technology stack</a:t>
            </a:r>
            <a:endParaRPr lang="en-US" dirty="0"/>
          </a:p>
        </p:txBody>
      </p:sp>
      <p:sp>
        <p:nvSpPr>
          <p:cNvPr id="3" name="Content Placeholder 2"/>
          <p:cNvSpPr>
            <a:spLocks noGrp="1"/>
          </p:cNvSpPr>
          <p:nvPr>
            <p:ph idx="1"/>
          </p:nvPr>
        </p:nvSpPr>
        <p:spPr/>
        <p:txBody>
          <a:bodyPr>
            <a:normAutofit/>
          </a:bodyPr>
          <a:lstStyle/>
          <a:p>
            <a:r>
              <a:rPr lang="en-US" dirty="0" smtClean="0"/>
              <a:t>Leverage = for each ounce of effort you invest in your product, you take advantage of the efforts of thousands or millions of others.</a:t>
            </a:r>
          </a:p>
          <a:p>
            <a:r>
              <a:rPr lang="en-US" dirty="0" smtClean="0"/>
              <a:t>It’s easy to see how high-leverage technology is driving costs down.</a:t>
            </a:r>
          </a:p>
          <a:p>
            <a:r>
              <a:rPr lang="en-US" dirty="0" smtClean="0"/>
              <a:t>More important is its impact on speed.</a:t>
            </a:r>
          </a:p>
          <a:p>
            <a:r>
              <a:rPr lang="en-US" dirty="0" smtClean="0"/>
              <a:t>Time to bring a new product to market is falling rapidly.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Customer Development</a:t>
            </a:r>
            <a:endParaRPr lang="en-US" dirty="0"/>
          </a:p>
        </p:txBody>
      </p:sp>
      <p:pic>
        <p:nvPicPr>
          <p:cNvPr id="3" name="Picture 3" descr="cover"/>
          <p:cNvPicPr>
            <a:picLocks noChangeAspect="1" noChangeArrowheads="1"/>
          </p:cNvPicPr>
          <p:nvPr/>
        </p:nvPicPr>
        <p:blipFill>
          <a:blip r:embed="rId2"/>
          <a:srcRect/>
          <a:stretch>
            <a:fillRect/>
          </a:stretch>
        </p:blipFill>
        <p:spPr bwMode="auto">
          <a:xfrm>
            <a:off x="762000" y="1417637"/>
            <a:ext cx="3048000" cy="3716163"/>
          </a:xfrm>
          <a:prstGeom prst="rect">
            <a:avLst/>
          </a:prstGeom>
          <a:noFill/>
        </p:spPr>
      </p:pic>
      <p:sp>
        <p:nvSpPr>
          <p:cNvPr id="5" name="Rectangle 5"/>
          <p:cNvSpPr txBox="1">
            <a:spLocks noChangeArrowheads="1"/>
          </p:cNvSpPr>
          <p:nvPr/>
        </p:nvSpPr>
        <p:spPr bwMode="auto">
          <a:xfrm>
            <a:off x="4648200" y="1524000"/>
            <a:ext cx="4191000" cy="490855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2075" tIns="46038" rIns="92075" bIns="46038"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bg1"/>
              </a:buClr>
              <a:buSzPct val="60000"/>
              <a:buFont typeface="Wingdings" pitchFamily="-65" charset="2"/>
              <a:buChar char="n"/>
              <a:tabLst/>
              <a:defRPr/>
            </a:pPr>
            <a:r>
              <a:rPr kumimoji="0" lang="en-US" sz="2400" b="0" i="0" u="none" strike="noStrike" kern="0" cap="none" spc="0" normalizeH="0" baseline="0" noProof="0" dirty="0" smtClean="0">
                <a:ln>
                  <a:noFill/>
                </a:ln>
                <a:solidFill>
                  <a:schemeClr val="tx1"/>
                </a:solidFill>
                <a:effectLst/>
                <a:uLnTx/>
                <a:uFillTx/>
                <a:latin typeface="+mn-lt"/>
                <a:ea typeface="+mn-ea"/>
                <a:cs typeface="+mn-cs"/>
              </a:rPr>
              <a:t>Continuous cycle of customer interaction</a:t>
            </a:r>
          </a:p>
          <a:p>
            <a:pPr marL="742950" marR="0" lvl="1" indent="-285750" algn="l" defTabSz="914400" rtl="0" eaLnBrk="1" fontAlgn="base" latinLnBrk="0" hangingPunct="1">
              <a:lnSpc>
                <a:spcPct val="100000"/>
              </a:lnSpc>
              <a:spcBef>
                <a:spcPct val="20000"/>
              </a:spcBef>
              <a:spcAft>
                <a:spcPct val="0"/>
              </a:spcAft>
              <a:buClr>
                <a:schemeClr val="bg1"/>
              </a:buClr>
              <a:buSzPct val="55000"/>
              <a:buFont typeface="Wingdings" pitchFamily="-65" charset="2"/>
              <a:buChar char="u"/>
              <a:tabLst/>
              <a:defRPr/>
            </a:pPr>
            <a:r>
              <a:rPr kumimoji="0" lang="en-US" sz="2600" b="0" i="0" u="none" strike="noStrike" kern="0" cap="none" spc="0" normalizeH="0" baseline="0" noProof="0" dirty="0" smtClean="0">
                <a:ln>
                  <a:noFill/>
                </a:ln>
                <a:solidFill>
                  <a:schemeClr val="tx1"/>
                </a:solidFill>
                <a:effectLst/>
                <a:uLnTx/>
                <a:uFillTx/>
                <a:latin typeface="+mn-lt"/>
                <a:ea typeface="ＭＳ Ｐゴシック" pitchFamily="-65" charset="-128"/>
              </a:rPr>
              <a:t>Rapid hypothesis testing about market, pricing, customers, …</a:t>
            </a:r>
          </a:p>
          <a:p>
            <a:pPr marL="742950" marR="0" lvl="1" indent="-285750" algn="l" defTabSz="914400" rtl="0" eaLnBrk="1" fontAlgn="base" latinLnBrk="0" hangingPunct="1">
              <a:lnSpc>
                <a:spcPct val="100000"/>
              </a:lnSpc>
              <a:spcBef>
                <a:spcPct val="20000"/>
              </a:spcBef>
              <a:spcAft>
                <a:spcPct val="0"/>
              </a:spcAft>
              <a:buClr>
                <a:schemeClr val="bg1"/>
              </a:buClr>
              <a:buSzPct val="55000"/>
              <a:buFont typeface="Wingdings" pitchFamily="-65" charset="2"/>
              <a:buChar char="u"/>
              <a:tabLst/>
              <a:defRPr/>
            </a:pPr>
            <a:r>
              <a:rPr kumimoji="0" lang="en-US" sz="2600" b="0" i="0" u="none" strike="noStrike" kern="0" cap="none" spc="0" normalizeH="0" baseline="0" noProof="0" dirty="0" smtClean="0">
                <a:ln>
                  <a:noFill/>
                </a:ln>
                <a:solidFill>
                  <a:schemeClr val="tx1"/>
                </a:solidFill>
                <a:effectLst/>
                <a:uLnTx/>
                <a:uFillTx/>
                <a:latin typeface="+mn-lt"/>
                <a:ea typeface="ＭＳ Ｐゴシック" pitchFamily="-65" charset="-128"/>
              </a:rPr>
              <a:t>Extreme low cost, low burn, tight focus</a:t>
            </a:r>
          </a:p>
          <a:p>
            <a:pPr marL="742950" marR="0" lvl="1" indent="-285750" algn="l" defTabSz="914400" rtl="0" eaLnBrk="1" fontAlgn="base" latinLnBrk="0" hangingPunct="1">
              <a:lnSpc>
                <a:spcPct val="100000"/>
              </a:lnSpc>
              <a:spcBef>
                <a:spcPct val="20000"/>
              </a:spcBef>
              <a:spcAft>
                <a:spcPct val="0"/>
              </a:spcAft>
              <a:buClr>
                <a:schemeClr val="bg1"/>
              </a:buClr>
              <a:buSzPct val="55000"/>
              <a:buFont typeface="Wingdings" pitchFamily="-65" charset="2"/>
              <a:buChar char="u"/>
              <a:tabLst/>
              <a:defRPr/>
            </a:pPr>
            <a:r>
              <a:rPr kumimoji="0" lang="en-US" sz="2600" b="0" i="0" u="none" strike="noStrike" kern="0" cap="none" spc="0" normalizeH="0" baseline="0" noProof="0" dirty="0" smtClean="0">
                <a:ln>
                  <a:noFill/>
                </a:ln>
                <a:solidFill>
                  <a:schemeClr val="tx1"/>
                </a:solidFill>
                <a:effectLst/>
                <a:uLnTx/>
                <a:uFillTx/>
                <a:latin typeface="+mn-lt"/>
                <a:ea typeface="ＭＳ Ｐゴシック" pitchFamily="-65" charset="-128"/>
              </a:rPr>
              <a:t>Measurable gates for investors</a:t>
            </a:r>
          </a:p>
          <a:p>
            <a:pPr marL="742950" marR="0" lvl="1" indent="-285750" algn="l" defTabSz="914400" rtl="0" eaLnBrk="1" fontAlgn="base" latinLnBrk="0" hangingPunct="1">
              <a:lnSpc>
                <a:spcPct val="100000"/>
              </a:lnSpc>
              <a:spcBef>
                <a:spcPct val="20000"/>
              </a:spcBef>
              <a:spcAft>
                <a:spcPct val="0"/>
              </a:spcAft>
              <a:buClr>
                <a:schemeClr val="bg1"/>
              </a:buClr>
              <a:buSzPct val="55000"/>
              <a:buFont typeface="Wingdings" pitchFamily="-65" charset="2"/>
              <a:buChar char="u"/>
              <a:tabLst/>
              <a:defRPr/>
            </a:pPr>
            <a:endParaRPr kumimoji="0" lang="en-US" sz="2600" b="0" i="0" u="none" strike="noStrike" kern="0" cap="none" spc="0" normalizeH="0" baseline="0" noProof="0" dirty="0" smtClean="0">
              <a:ln>
                <a:noFill/>
              </a:ln>
              <a:solidFill>
                <a:schemeClr val="tx1"/>
              </a:solidFill>
              <a:effectLst/>
              <a:uLnTx/>
              <a:uFillTx/>
              <a:latin typeface="+mn-lt"/>
              <a:ea typeface="ＭＳ Ｐゴシック" pitchFamily="-65" charset="-128"/>
            </a:endParaRPr>
          </a:p>
          <a:p>
            <a:pPr marL="742950" marR="0" lvl="1" indent="-285750" algn="l" defTabSz="914400" rtl="0" eaLnBrk="1" fontAlgn="base" latinLnBrk="0" hangingPunct="1">
              <a:lnSpc>
                <a:spcPct val="100000"/>
              </a:lnSpc>
              <a:spcBef>
                <a:spcPct val="20000"/>
              </a:spcBef>
              <a:spcAft>
                <a:spcPct val="0"/>
              </a:spcAft>
              <a:buClr>
                <a:schemeClr val="bg1"/>
              </a:buClr>
              <a:buSzPct val="55000"/>
              <a:buFont typeface="Wingdings" pitchFamily="-65" charset="2"/>
              <a:buChar char="u"/>
              <a:tabLst/>
              <a:defRPr/>
            </a:pPr>
            <a:endParaRPr kumimoji="0" lang="en-US" sz="2600" b="0" i="0" u="none" strike="noStrike" kern="0" cap="none" spc="0" normalizeH="0" baseline="0" noProof="0" dirty="0">
              <a:ln>
                <a:noFill/>
              </a:ln>
              <a:solidFill>
                <a:schemeClr val="tx1"/>
              </a:solidFill>
              <a:effectLst/>
              <a:uLnTx/>
              <a:uFillTx/>
              <a:latin typeface="+mn-lt"/>
              <a:ea typeface="ＭＳ Ｐゴシック" pitchFamily="-65" charset="-128"/>
            </a:endParaRPr>
          </a:p>
        </p:txBody>
      </p:sp>
      <p:sp>
        <p:nvSpPr>
          <p:cNvPr id="6" name="Rectangle 5"/>
          <p:cNvSpPr/>
          <p:nvPr/>
        </p:nvSpPr>
        <p:spPr>
          <a:xfrm>
            <a:off x="1219200" y="5133800"/>
            <a:ext cx="1871275" cy="369332"/>
          </a:xfrm>
          <a:prstGeom prst="rect">
            <a:avLst/>
          </a:prstGeom>
        </p:spPr>
        <p:txBody>
          <a:bodyPr wrap="none">
            <a:spAutoFit/>
          </a:bodyPr>
          <a:lstStyle/>
          <a:p>
            <a:r>
              <a:rPr lang="en-US" dirty="0" smtClean="0"/>
              <a:t>http://</a:t>
            </a:r>
            <a:r>
              <a:rPr lang="en-US" dirty="0" err="1" smtClean="0"/>
              <a:t>bit.ly/tpTtE</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tale of two startups, revisited</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Mirrors the changes in development methodologies over the past few years.</a:t>
            </a:r>
          </a:p>
          <a:p>
            <a:r>
              <a:rPr lang="en-US" dirty="0" smtClean="0"/>
              <a:t>Let’s look at those changes schematically.</a:t>
            </a:r>
            <a:br>
              <a:rPr lang="en-US" dirty="0" smtClean="0"/>
            </a:br>
            <a:r>
              <a:rPr lang="en-US" dirty="0" smtClean="0"/>
              <a:t/>
            </a:r>
            <a:br>
              <a:rPr lang="en-US" dirty="0" smtClean="0"/>
            </a:br>
            <a:endParaRPr lang="en-US" dirty="0" smtClean="0"/>
          </a:p>
          <a:p>
            <a:r>
              <a:rPr lang="en-US" dirty="0" smtClean="0"/>
              <a:t>These examples are drawn from software startups, but increasingly:</a:t>
            </a:r>
          </a:p>
          <a:p>
            <a:pPr lvl="1"/>
            <a:r>
              <a:rPr lang="en-US" dirty="0" smtClean="0"/>
              <a:t>All products require software </a:t>
            </a:r>
          </a:p>
          <a:p>
            <a:pPr lvl="1"/>
            <a:r>
              <a:rPr lang="en-US" dirty="0" smtClean="0"/>
              <a:t>All companies are operating in a startup-like environment</a:t>
            </a:r>
          </a:p>
          <a:p>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8" descr="traditional_product_development-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134470" y="0"/>
            <a:ext cx="8875059" cy="6858000"/>
          </a:xfrm>
          <a:prstGeom prst="rect">
            <a:avLst/>
          </a:prstGeom>
        </p:spPr>
      </p:pic>
      <p:sp>
        <p:nvSpPr>
          <p:cNvPr id="273411" name="Text Box 3"/>
          <p:cNvSpPr txBox="1">
            <a:spLocks noChangeArrowheads="1"/>
          </p:cNvSpPr>
          <p:nvPr/>
        </p:nvSpPr>
        <p:spPr bwMode="auto">
          <a:xfrm>
            <a:off x="0" y="2860675"/>
            <a:ext cx="2265545"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 pos="1970088" algn="l"/>
              </a:tabLst>
            </a:pPr>
            <a:r>
              <a:rPr lang="en-GB" sz="2200" dirty="0">
                <a:solidFill>
                  <a:srgbClr val="E73239"/>
                </a:solidFill>
                <a:latin typeface="Arial" pitchFamily="-111" charset="0"/>
              </a:rPr>
              <a:t>Problem: </a:t>
            </a:r>
            <a:r>
              <a:rPr lang="en-GB" sz="2200" b="1" dirty="0">
                <a:solidFill>
                  <a:srgbClr val="E73239"/>
                </a:solidFill>
                <a:latin typeface="Arial" pitchFamily="-111" charset="0"/>
              </a:rPr>
              <a:t>known</a:t>
            </a:r>
          </a:p>
        </p:txBody>
      </p:sp>
      <p:sp>
        <p:nvSpPr>
          <p:cNvPr id="273412" name="Text Box 4"/>
          <p:cNvSpPr txBox="1">
            <a:spLocks noChangeArrowheads="1"/>
          </p:cNvSpPr>
          <p:nvPr/>
        </p:nvSpPr>
        <p:spPr bwMode="auto">
          <a:xfrm>
            <a:off x="6330950" y="2897188"/>
            <a:ext cx="2234550"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 pos="1970088" algn="l"/>
              </a:tabLst>
            </a:pPr>
            <a:r>
              <a:rPr lang="en-GB" sz="2200" dirty="0">
                <a:solidFill>
                  <a:srgbClr val="E73239"/>
                </a:solidFill>
                <a:latin typeface="Arial" pitchFamily="-111" charset="0"/>
              </a:rPr>
              <a:t>Solution: </a:t>
            </a:r>
            <a:r>
              <a:rPr lang="en-GB" sz="2200" b="1" dirty="0">
                <a:solidFill>
                  <a:srgbClr val="E73239"/>
                </a:solidFill>
                <a:latin typeface="Arial" pitchFamily="-111" charset="0"/>
              </a:rPr>
              <a:t>known</a:t>
            </a:r>
          </a:p>
        </p:txBody>
      </p:sp>
      <p:sp>
        <p:nvSpPr>
          <p:cNvPr id="273414" name="Text Box 6"/>
          <p:cNvSpPr txBox="1">
            <a:spLocks noChangeArrowheads="1"/>
          </p:cNvSpPr>
          <p:nvPr/>
        </p:nvSpPr>
        <p:spPr bwMode="auto">
          <a:xfrm>
            <a:off x="3916933" y="1073150"/>
            <a:ext cx="1340867"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Lst>
            </a:pPr>
            <a:r>
              <a:rPr lang="en-GB" sz="2200" i="1" dirty="0">
                <a:solidFill>
                  <a:srgbClr val="E73239"/>
                </a:solidFill>
                <a:latin typeface="Arial" pitchFamily="-111" charset="0"/>
              </a:rPr>
              <a:t>Waterfall</a:t>
            </a:r>
          </a:p>
        </p:txBody>
      </p:sp>
      <p:sp>
        <p:nvSpPr>
          <p:cNvPr id="273416" name="Rectangle 8"/>
          <p:cNvSpPr>
            <a:spLocks noGrp="1" noChangeArrowheads="1"/>
          </p:cNvSpPr>
          <p:nvPr>
            <p:ph type="title"/>
          </p:nvPr>
        </p:nvSpPr>
        <p:spPr>
          <a:xfrm>
            <a:off x="914400" y="304800"/>
            <a:ext cx="7358063" cy="660400"/>
          </a:xfrm>
        </p:spPr>
        <p:txBody>
          <a:bodyPr>
            <a:normAutofit fontScale="90000"/>
          </a:bodyPr>
          <a:lstStyle/>
          <a:p>
            <a:r>
              <a:rPr lang="en-GB" sz="2900" dirty="0" smtClean="0">
                <a:solidFill>
                  <a:schemeClr val="tx1">
                    <a:lumMod val="85000"/>
                    <a:lumOff val="15000"/>
                  </a:schemeClr>
                </a:solidFill>
              </a:rPr>
              <a:t>Traditional Product Development</a:t>
            </a:r>
            <a:br>
              <a:rPr lang="en-GB" sz="2900" dirty="0" smtClean="0">
                <a:solidFill>
                  <a:schemeClr val="tx1">
                    <a:lumMod val="85000"/>
                    <a:lumOff val="15000"/>
                  </a:schemeClr>
                </a:solidFill>
              </a:rPr>
            </a:br>
            <a:r>
              <a:rPr lang="en-GB" sz="2500" b="0" i="1" dirty="0">
                <a:solidFill>
                  <a:schemeClr val="tx1">
                    <a:lumMod val="85000"/>
                    <a:lumOff val="15000"/>
                  </a:schemeClr>
                </a:solidFill>
              </a:rPr>
              <a:t>Unit of progress: Advance to Next Stage</a:t>
            </a:r>
            <a:r>
              <a:rPr lang="en-GB" sz="2900" dirty="0">
                <a:solidFill>
                  <a:srgbClr val="000000"/>
                </a:solidFill>
              </a:rPr>
              <a:t/>
            </a:r>
            <a:br>
              <a:rPr lang="en-GB" sz="2900" dirty="0">
                <a:solidFill>
                  <a:srgbClr val="000000"/>
                </a:solidFill>
              </a:rPr>
            </a:br>
            <a:endParaRPr lang="en-US" sz="2900" dirty="0">
              <a:solidFill>
                <a:srgbClr val="000000"/>
              </a:solidFill>
            </a:endParaRPr>
          </a:p>
        </p:txBody>
      </p:sp>
      <p:sp>
        <p:nvSpPr>
          <p:cNvPr id="10" name="TextBox 9"/>
          <p:cNvSpPr txBox="1"/>
          <p:nvPr/>
        </p:nvSpPr>
        <p:spPr>
          <a:xfrm>
            <a:off x="1905000" y="1916668"/>
            <a:ext cx="1565503" cy="369332"/>
          </a:xfrm>
          <a:prstGeom prst="rect">
            <a:avLst/>
          </a:prstGeom>
          <a:noFill/>
        </p:spPr>
        <p:txBody>
          <a:bodyPr wrap="none" rtlCol="0">
            <a:spAutoFit/>
          </a:bodyPr>
          <a:lstStyle/>
          <a:p>
            <a:r>
              <a:rPr lang="en-US" b="1" i="1" dirty="0" smtClean="0">
                <a:solidFill>
                  <a:schemeClr val="bg1"/>
                </a:solidFill>
              </a:rPr>
              <a:t>Requirements</a:t>
            </a:r>
            <a:endParaRPr lang="en-US" b="1" i="1" dirty="0">
              <a:solidFill>
                <a:schemeClr val="bg1"/>
              </a:solidFill>
            </a:endParaRPr>
          </a:p>
        </p:txBody>
      </p:sp>
      <p:sp>
        <p:nvSpPr>
          <p:cNvPr id="11" name="TextBox 10"/>
          <p:cNvSpPr txBox="1"/>
          <p:nvPr/>
        </p:nvSpPr>
        <p:spPr>
          <a:xfrm>
            <a:off x="3071135" y="2590800"/>
            <a:ext cx="891265" cy="369332"/>
          </a:xfrm>
          <a:prstGeom prst="rect">
            <a:avLst/>
          </a:prstGeom>
          <a:noFill/>
        </p:spPr>
        <p:txBody>
          <a:bodyPr wrap="none" rtlCol="0">
            <a:spAutoFit/>
          </a:bodyPr>
          <a:lstStyle/>
          <a:p>
            <a:r>
              <a:rPr lang="en-US" b="1" i="1" dirty="0" smtClean="0">
                <a:solidFill>
                  <a:schemeClr val="bg1"/>
                </a:solidFill>
              </a:rPr>
              <a:t>Design</a:t>
            </a:r>
            <a:endParaRPr lang="en-US" b="1" i="1" dirty="0">
              <a:solidFill>
                <a:schemeClr val="bg1"/>
              </a:solidFill>
            </a:endParaRPr>
          </a:p>
        </p:txBody>
      </p:sp>
      <p:sp>
        <p:nvSpPr>
          <p:cNvPr id="12" name="TextBox 11"/>
          <p:cNvSpPr txBox="1"/>
          <p:nvPr/>
        </p:nvSpPr>
        <p:spPr>
          <a:xfrm>
            <a:off x="3481415" y="3200400"/>
            <a:ext cx="1776385" cy="369332"/>
          </a:xfrm>
          <a:prstGeom prst="rect">
            <a:avLst/>
          </a:prstGeom>
          <a:noFill/>
        </p:spPr>
        <p:txBody>
          <a:bodyPr wrap="none" rtlCol="0">
            <a:spAutoFit/>
          </a:bodyPr>
          <a:lstStyle/>
          <a:p>
            <a:r>
              <a:rPr lang="en-US" b="1" i="1" dirty="0" smtClean="0">
                <a:solidFill>
                  <a:schemeClr val="bg1"/>
                </a:solidFill>
              </a:rPr>
              <a:t>Implementation</a:t>
            </a:r>
            <a:endParaRPr lang="en-US" b="1" i="1" dirty="0">
              <a:solidFill>
                <a:schemeClr val="bg1"/>
              </a:solidFill>
            </a:endParaRPr>
          </a:p>
        </p:txBody>
      </p:sp>
      <p:sp>
        <p:nvSpPr>
          <p:cNvPr id="13" name="TextBox 12"/>
          <p:cNvSpPr txBox="1"/>
          <p:nvPr/>
        </p:nvSpPr>
        <p:spPr>
          <a:xfrm>
            <a:off x="4528672" y="3897868"/>
            <a:ext cx="1338728" cy="369332"/>
          </a:xfrm>
          <a:prstGeom prst="rect">
            <a:avLst/>
          </a:prstGeom>
          <a:noFill/>
        </p:spPr>
        <p:txBody>
          <a:bodyPr wrap="none" rtlCol="0">
            <a:spAutoFit/>
          </a:bodyPr>
          <a:lstStyle/>
          <a:p>
            <a:r>
              <a:rPr lang="en-US" b="1" i="1" dirty="0" smtClean="0">
                <a:solidFill>
                  <a:schemeClr val="bg1"/>
                </a:solidFill>
              </a:rPr>
              <a:t>Verification</a:t>
            </a:r>
            <a:endParaRPr lang="en-US" b="1" i="1" dirty="0">
              <a:solidFill>
                <a:schemeClr val="bg1"/>
              </a:solidFill>
            </a:endParaRPr>
          </a:p>
        </p:txBody>
      </p:sp>
      <p:sp>
        <p:nvSpPr>
          <p:cNvPr id="14" name="TextBox 13"/>
          <p:cNvSpPr txBox="1"/>
          <p:nvPr/>
        </p:nvSpPr>
        <p:spPr>
          <a:xfrm>
            <a:off x="5257800" y="4495800"/>
            <a:ext cx="1504413" cy="369332"/>
          </a:xfrm>
          <a:prstGeom prst="rect">
            <a:avLst/>
          </a:prstGeom>
          <a:noFill/>
        </p:spPr>
        <p:txBody>
          <a:bodyPr wrap="none" rtlCol="0">
            <a:spAutoFit/>
          </a:bodyPr>
          <a:lstStyle/>
          <a:p>
            <a:r>
              <a:rPr lang="en-US" b="1" i="1" dirty="0" smtClean="0">
                <a:solidFill>
                  <a:schemeClr val="bg1"/>
                </a:solidFill>
              </a:rPr>
              <a:t>Maintenance</a:t>
            </a:r>
            <a:endParaRPr lang="en-US" b="1" i="1" dirty="0">
              <a:solidFill>
                <a:schemeClr val="bg1"/>
              </a:solidFill>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1" name="Picture 10" descr="agile_01-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134470" y="-457200"/>
            <a:ext cx="8875059" cy="6858000"/>
          </a:xfrm>
          <a:prstGeom prst="rect">
            <a:avLst/>
          </a:prstGeom>
        </p:spPr>
      </p:pic>
      <p:sp>
        <p:nvSpPr>
          <p:cNvPr id="275458" name="Text Box 2"/>
          <p:cNvSpPr txBox="1">
            <a:spLocks noChangeArrowheads="1"/>
          </p:cNvSpPr>
          <p:nvPr/>
        </p:nvSpPr>
        <p:spPr bwMode="auto">
          <a:xfrm>
            <a:off x="1076325" y="4959350"/>
            <a:ext cx="2312383"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 pos="1970088" algn="l"/>
              </a:tabLst>
            </a:pPr>
            <a:r>
              <a:rPr lang="en-GB" sz="2200" dirty="0">
                <a:solidFill>
                  <a:srgbClr val="E73239"/>
                </a:solidFill>
                <a:latin typeface="Arial" pitchFamily="-111" charset="0"/>
              </a:rPr>
              <a:t>Problem:</a:t>
            </a:r>
            <a:r>
              <a:rPr lang="en-GB" sz="2200" dirty="0" smtClean="0">
                <a:solidFill>
                  <a:srgbClr val="E73239"/>
                </a:solidFill>
                <a:latin typeface="Arial" pitchFamily="-111" charset="0"/>
              </a:rPr>
              <a:t> </a:t>
            </a:r>
            <a:r>
              <a:rPr lang="en-GB" sz="2200" b="1" dirty="0">
                <a:solidFill>
                  <a:srgbClr val="E73239"/>
                </a:solidFill>
                <a:latin typeface="Arial" pitchFamily="-111" charset="0"/>
              </a:rPr>
              <a:t>K</a:t>
            </a:r>
            <a:r>
              <a:rPr lang="en-GB" sz="2200" b="1" dirty="0" smtClean="0">
                <a:solidFill>
                  <a:srgbClr val="E73239"/>
                </a:solidFill>
                <a:latin typeface="Arial" pitchFamily="-111" charset="0"/>
              </a:rPr>
              <a:t>nown</a:t>
            </a:r>
            <a:endParaRPr lang="en-GB" sz="2200" b="1" dirty="0">
              <a:solidFill>
                <a:srgbClr val="E73239"/>
              </a:solidFill>
              <a:latin typeface="Arial" pitchFamily="-111" charset="0"/>
            </a:endParaRPr>
          </a:p>
        </p:txBody>
      </p:sp>
      <p:sp>
        <p:nvSpPr>
          <p:cNvPr id="275459" name="Text Box 3"/>
          <p:cNvSpPr txBox="1">
            <a:spLocks noChangeArrowheads="1"/>
          </p:cNvSpPr>
          <p:nvPr/>
        </p:nvSpPr>
        <p:spPr bwMode="auto">
          <a:xfrm>
            <a:off x="5189538" y="4959350"/>
            <a:ext cx="2610629"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 pos="1970088" algn="l"/>
                <a:tab pos="2627313" algn="l"/>
              </a:tabLst>
            </a:pPr>
            <a:r>
              <a:rPr lang="en-GB" sz="2200" dirty="0">
                <a:solidFill>
                  <a:srgbClr val="E73239"/>
                </a:solidFill>
                <a:latin typeface="Arial" pitchFamily="-111" charset="0"/>
              </a:rPr>
              <a:t>Solution:</a:t>
            </a:r>
            <a:r>
              <a:rPr lang="en-GB" sz="2200" dirty="0" smtClean="0">
                <a:solidFill>
                  <a:srgbClr val="E73239"/>
                </a:solidFill>
                <a:latin typeface="Arial" pitchFamily="-111" charset="0"/>
              </a:rPr>
              <a:t> </a:t>
            </a:r>
            <a:r>
              <a:rPr lang="en-GB" sz="2200" b="1" dirty="0">
                <a:solidFill>
                  <a:srgbClr val="E73239"/>
                </a:solidFill>
                <a:latin typeface="Arial" pitchFamily="-111" charset="0"/>
              </a:rPr>
              <a:t>U</a:t>
            </a:r>
            <a:r>
              <a:rPr lang="en-GB" sz="2200" b="1" dirty="0" smtClean="0">
                <a:solidFill>
                  <a:srgbClr val="E73239"/>
                </a:solidFill>
                <a:latin typeface="Arial" pitchFamily="-111" charset="0"/>
              </a:rPr>
              <a:t>nknown</a:t>
            </a:r>
            <a:endParaRPr lang="en-GB" sz="2200" b="1" dirty="0">
              <a:solidFill>
                <a:srgbClr val="E73239"/>
              </a:solidFill>
              <a:latin typeface="Arial" pitchFamily="-111" charset="0"/>
            </a:endParaRPr>
          </a:p>
        </p:txBody>
      </p:sp>
      <p:sp>
        <p:nvSpPr>
          <p:cNvPr id="275462" name="Text Box 6"/>
          <p:cNvSpPr txBox="1">
            <a:spLocks noChangeArrowheads="1"/>
          </p:cNvSpPr>
          <p:nvPr/>
        </p:nvSpPr>
        <p:spPr bwMode="auto">
          <a:xfrm>
            <a:off x="484346" y="1523158"/>
            <a:ext cx="2563654" cy="762842"/>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000000"/>
              </a:buClr>
              <a:buSzPct val="100000"/>
              <a:buFont typeface="Arial" pitchFamily="-111" charset="0"/>
              <a:buNone/>
              <a:tabLst>
                <a:tab pos="657225" algn="l"/>
                <a:tab pos="1312863" algn="l"/>
                <a:tab pos="1970088" algn="l"/>
                <a:tab pos="2627313" algn="l"/>
              </a:tabLst>
            </a:pPr>
            <a:r>
              <a:rPr lang="en-GB" sz="2200" dirty="0">
                <a:solidFill>
                  <a:schemeClr val="tx1">
                    <a:lumMod val="85000"/>
                    <a:lumOff val="15000"/>
                  </a:schemeClr>
                </a:solidFill>
                <a:latin typeface="Arial" pitchFamily="-111" charset="0"/>
              </a:rPr>
              <a:t>“Product Owner” or </a:t>
            </a:r>
          </a:p>
          <a:p>
            <a:pPr algn="l" defTabSz="414338" eaLnBrk="0" hangingPunct="0">
              <a:buClr>
                <a:srgbClr val="000000"/>
              </a:buClr>
              <a:buSzPct val="100000"/>
              <a:buFont typeface="Arial" pitchFamily="-111" charset="0"/>
              <a:buNone/>
              <a:tabLst>
                <a:tab pos="657225" algn="l"/>
                <a:tab pos="1312863" algn="l"/>
                <a:tab pos="1970088" algn="l"/>
                <a:tab pos="2627313" algn="l"/>
              </a:tabLst>
            </a:pPr>
            <a:r>
              <a:rPr lang="en-GB" sz="2200" dirty="0">
                <a:solidFill>
                  <a:schemeClr val="tx1">
                    <a:lumMod val="85000"/>
                    <a:lumOff val="15000"/>
                  </a:schemeClr>
                </a:solidFill>
                <a:latin typeface="Arial" pitchFamily="-111" charset="0"/>
              </a:rPr>
              <a:t>in-house customer </a:t>
            </a:r>
          </a:p>
        </p:txBody>
      </p:sp>
      <p:sp>
        <p:nvSpPr>
          <p:cNvPr id="275464" name="Rectangle 8"/>
          <p:cNvSpPr>
            <a:spLocks noGrp="1" noChangeArrowheads="1"/>
          </p:cNvSpPr>
          <p:nvPr>
            <p:ph type="title"/>
          </p:nvPr>
        </p:nvSpPr>
        <p:spPr>
          <a:xfrm>
            <a:off x="304800" y="330200"/>
            <a:ext cx="8705850" cy="660400"/>
          </a:xfrm>
        </p:spPr>
        <p:txBody>
          <a:bodyPr>
            <a:normAutofit fontScale="90000"/>
          </a:bodyPr>
          <a:lstStyle/>
          <a:p>
            <a:r>
              <a:rPr lang="en-GB" sz="2900" dirty="0" smtClean="0">
                <a:solidFill>
                  <a:schemeClr val="tx1">
                    <a:lumMod val="85000"/>
                    <a:lumOff val="15000"/>
                  </a:schemeClr>
                </a:solidFill>
              </a:rPr>
              <a:t>Agile</a:t>
            </a:r>
            <a:br>
              <a:rPr lang="en-GB" sz="2900" dirty="0" smtClean="0">
                <a:solidFill>
                  <a:schemeClr val="tx1">
                    <a:lumMod val="85000"/>
                    <a:lumOff val="15000"/>
                  </a:schemeClr>
                </a:solidFill>
              </a:rPr>
            </a:br>
            <a:r>
              <a:rPr lang="en-GB" sz="2500" b="0" i="1" dirty="0" smtClean="0">
                <a:solidFill>
                  <a:schemeClr val="tx1">
                    <a:lumMod val="85000"/>
                    <a:lumOff val="15000"/>
                  </a:schemeClr>
                </a:solidFill>
              </a:rPr>
              <a:t>Unit of progres</a:t>
            </a:r>
            <a:r>
              <a:rPr lang="en-GB" sz="2500" i="1" dirty="0" smtClean="0">
                <a:solidFill>
                  <a:schemeClr val="tx1">
                    <a:lumMod val="85000"/>
                    <a:lumOff val="15000"/>
                  </a:schemeClr>
                </a:solidFill>
              </a:rPr>
              <a:t>s: a line of working code</a:t>
            </a:r>
            <a:r>
              <a:rPr lang="en-GB" sz="2900" dirty="0" smtClean="0">
                <a:solidFill>
                  <a:schemeClr val="tx1">
                    <a:lumMod val="85000"/>
                    <a:lumOff val="15000"/>
                  </a:schemeClr>
                </a:solidFill>
              </a:rPr>
              <a:t/>
            </a:r>
            <a:br>
              <a:rPr lang="en-GB" sz="2900" dirty="0" smtClean="0">
                <a:solidFill>
                  <a:schemeClr val="tx1">
                    <a:lumMod val="85000"/>
                    <a:lumOff val="15000"/>
                  </a:schemeClr>
                </a:solidFill>
              </a:rPr>
            </a:br>
            <a:endParaRPr lang="en-US" sz="2900" dirty="0">
              <a:solidFill>
                <a:schemeClr val="tx1">
                  <a:lumMod val="85000"/>
                  <a:lumOff val="15000"/>
                </a:schemeClr>
              </a:solidFill>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0" y="0"/>
            <a:ext cx="9144000" cy="6858000"/>
          </a:xfrm>
          <a:prstGeom prst="rect">
            <a:avLst/>
          </a:prstGeom>
        </p:spPr>
      </p:pic>
      <p:sp>
        <p:nvSpPr>
          <p:cNvPr id="277508" name="Text Box 4"/>
          <p:cNvSpPr txBox="1">
            <a:spLocks noChangeArrowheads="1"/>
          </p:cNvSpPr>
          <p:nvPr/>
        </p:nvSpPr>
        <p:spPr bwMode="auto">
          <a:xfrm>
            <a:off x="1425575" y="6288087"/>
            <a:ext cx="2735438"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 pos="1970088" algn="l"/>
                <a:tab pos="2627313" algn="l"/>
              </a:tabLst>
            </a:pPr>
            <a:r>
              <a:rPr lang="en-GB" sz="2200" dirty="0">
                <a:solidFill>
                  <a:srgbClr val="E73239"/>
                </a:solidFill>
                <a:latin typeface="Arial" pitchFamily="-111" charset="0"/>
              </a:rPr>
              <a:t>Problem:</a:t>
            </a:r>
            <a:r>
              <a:rPr lang="en-GB" sz="2200" dirty="0" smtClean="0">
                <a:solidFill>
                  <a:srgbClr val="E73239"/>
                </a:solidFill>
                <a:latin typeface="Arial" pitchFamily="-111" charset="0"/>
              </a:rPr>
              <a:t> </a:t>
            </a:r>
            <a:r>
              <a:rPr lang="en-GB" sz="2200" b="1" dirty="0" smtClean="0">
                <a:solidFill>
                  <a:srgbClr val="E73239"/>
                </a:solidFill>
                <a:latin typeface="Arial" pitchFamily="-111" charset="0"/>
              </a:rPr>
              <a:t>Unknown</a:t>
            </a:r>
            <a:endParaRPr lang="en-GB" sz="2200" b="1" dirty="0">
              <a:solidFill>
                <a:srgbClr val="E73239"/>
              </a:solidFill>
              <a:latin typeface="Arial" pitchFamily="-111" charset="0"/>
            </a:endParaRPr>
          </a:p>
        </p:txBody>
      </p:sp>
      <p:sp>
        <p:nvSpPr>
          <p:cNvPr id="277509" name="Text Box 5"/>
          <p:cNvSpPr txBox="1">
            <a:spLocks noChangeArrowheads="1"/>
          </p:cNvSpPr>
          <p:nvPr/>
        </p:nvSpPr>
        <p:spPr bwMode="auto">
          <a:xfrm>
            <a:off x="5338763" y="6288087"/>
            <a:ext cx="2610629" cy="424287"/>
          </a:xfrm>
          <a:prstGeom prst="rect">
            <a:avLst/>
          </a:prstGeom>
          <a:noFill/>
          <a:ln w="9525">
            <a:noFill/>
            <a:round/>
            <a:headEnd/>
            <a:tailEnd/>
          </a:ln>
          <a:effectLst/>
        </p:spPr>
        <p:txBody>
          <a:bodyPr wrap="none" lIns="81639" tIns="42452" rIns="81639" bIns="42452">
            <a:prstTxWarp prst="textNoShape">
              <a:avLst/>
            </a:prstTxWarp>
            <a:spAutoFit/>
          </a:bodyPr>
          <a:lstStyle/>
          <a:p>
            <a:pPr algn="l" defTabSz="414338" eaLnBrk="0" hangingPunct="0">
              <a:buClr>
                <a:srgbClr val="FF0000"/>
              </a:buClr>
              <a:buSzPct val="100000"/>
              <a:buFont typeface="Arial" pitchFamily="-111" charset="0"/>
              <a:buNone/>
              <a:tabLst>
                <a:tab pos="657225" algn="l"/>
                <a:tab pos="1312863" algn="l"/>
                <a:tab pos="1970088" algn="l"/>
                <a:tab pos="2627313" algn="l"/>
              </a:tabLst>
            </a:pPr>
            <a:r>
              <a:rPr lang="en-GB" sz="2200" dirty="0">
                <a:solidFill>
                  <a:srgbClr val="E73239"/>
                </a:solidFill>
                <a:latin typeface="Arial" pitchFamily="-111" charset="0"/>
              </a:rPr>
              <a:t>Solution:</a:t>
            </a:r>
            <a:r>
              <a:rPr lang="en-GB" sz="2200" dirty="0" smtClean="0">
                <a:solidFill>
                  <a:srgbClr val="E73239"/>
                </a:solidFill>
                <a:latin typeface="Arial" pitchFamily="-111" charset="0"/>
              </a:rPr>
              <a:t> </a:t>
            </a:r>
            <a:r>
              <a:rPr lang="en-GB" sz="2200" b="1" dirty="0">
                <a:solidFill>
                  <a:srgbClr val="E73239"/>
                </a:solidFill>
                <a:latin typeface="Arial" pitchFamily="-111" charset="0"/>
              </a:rPr>
              <a:t>U</a:t>
            </a:r>
            <a:r>
              <a:rPr lang="en-GB" sz="2200" b="1" dirty="0" smtClean="0">
                <a:solidFill>
                  <a:srgbClr val="E73239"/>
                </a:solidFill>
                <a:latin typeface="Arial" pitchFamily="-111" charset="0"/>
              </a:rPr>
              <a:t>nknown</a:t>
            </a:r>
            <a:endParaRPr lang="en-GB" sz="2200" b="1" dirty="0">
              <a:solidFill>
                <a:srgbClr val="E73239"/>
              </a:solidFill>
              <a:latin typeface="Arial" pitchFamily="-111" charset="0"/>
            </a:endParaRPr>
          </a:p>
        </p:txBody>
      </p:sp>
      <p:sp>
        <p:nvSpPr>
          <p:cNvPr id="277516" name="Rectangle 12"/>
          <p:cNvSpPr>
            <a:spLocks noGrp="1" noChangeArrowheads="1"/>
          </p:cNvSpPr>
          <p:nvPr>
            <p:ph type="title"/>
          </p:nvPr>
        </p:nvSpPr>
        <p:spPr>
          <a:xfrm>
            <a:off x="457200" y="0"/>
            <a:ext cx="8229600" cy="1143000"/>
          </a:xfrm>
        </p:spPr>
        <p:txBody>
          <a:bodyPr>
            <a:normAutofit/>
          </a:bodyPr>
          <a:lstStyle/>
          <a:p>
            <a:r>
              <a:rPr lang="en-GB" sz="2900" dirty="0">
                <a:solidFill>
                  <a:schemeClr val="tx1">
                    <a:lumMod val="85000"/>
                    <a:lumOff val="15000"/>
                  </a:schemeClr>
                </a:solidFill>
              </a:rPr>
              <a:t>Product Development at Lean </a:t>
            </a:r>
            <a:r>
              <a:rPr lang="en-GB" sz="2900" dirty="0" err="1" smtClean="0">
                <a:solidFill>
                  <a:schemeClr val="tx1">
                    <a:lumMod val="85000"/>
                    <a:lumOff val="15000"/>
                  </a:schemeClr>
                </a:solidFill>
              </a:rPr>
              <a:t>Startup</a:t>
            </a:r>
            <a:r>
              <a:rPr lang="en-GB" sz="2500" b="0" i="1" dirty="0" smtClean="0">
                <a:solidFill>
                  <a:schemeClr val="tx1">
                    <a:lumMod val="85000"/>
                    <a:lumOff val="15000"/>
                  </a:schemeClr>
                </a:solidFill>
              </a:rPr>
              <a:t/>
            </a:r>
            <a:br>
              <a:rPr lang="en-GB" sz="2500" b="0" i="1" dirty="0" smtClean="0">
                <a:solidFill>
                  <a:schemeClr val="tx1">
                    <a:lumMod val="85000"/>
                    <a:lumOff val="15000"/>
                  </a:schemeClr>
                </a:solidFill>
              </a:rPr>
            </a:br>
            <a:r>
              <a:rPr lang="en-GB" sz="2500" i="1" dirty="0" smtClean="0">
                <a:solidFill>
                  <a:schemeClr val="tx1">
                    <a:lumMod val="85000"/>
                    <a:lumOff val="15000"/>
                  </a:schemeClr>
                </a:solidFill>
              </a:rPr>
              <a:t>Unit of progress: validated learning about customers ($$$)</a:t>
            </a:r>
            <a:endParaRPr lang="en-US" sz="2900" dirty="0">
              <a:solidFill>
                <a:schemeClr val="tx1">
                  <a:lumMod val="85000"/>
                  <a:lumOff val="15000"/>
                </a:schemeClr>
              </a:solidFill>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8" name="Picture 7" descr="how_it_works-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0" y="0"/>
            <a:ext cx="9144000" cy="6858000"/>
          </a:xfrm>
          <a:prstGeom prst="rect">
            <a:avLst/>
          </a:prstGeom>
        </p:spPr>
      </p:pic>
      <p:sp>
        <p:nvSpPr>
          <p:cNvPr id="2" name="Title 1"/>
          <p:cNvSpPr>
            <a:spLocks noGrp="1"/>
          </p:cNvSpPr>
          <p:nvPr>
            <p:ph type="title"/>
          </p:nvPr>
        </p:nvSpPr>
        <p:spPr>
          <a:xfrm>
            <a:off x="457200" y="-228600"/>
            <a:ext cx="8229600" cy="1143000"/>
          </a:xfrm>
        </p:spPr>
        <p:txBody>
          <a:bodyPr>
            <a:normAutofit/>
          </a:bodyPr>
          <a:lstStyle/>
          <a:p>
            <a:r>
              <a:rPr lang="en-US" sz="2900" dirty="0" smtClean="0">
                <a:solidFill>
                  <a:schemeClr val="tx1">
                    <a:lumMod val="85000"/>
                    <a:lumOff val="15000"/>
                  </a:schemeClr>
                </a:solidFill>
              </a:rPr>
              <a:t>Minimize </a:t>
            </a:r>
            <a:r>
              <a:rPr lang="en-US" sz="2900" i="1" dirty="0" smtClean="0">
                <a:solidFill>
                  <a:schemeClr val="tx1">
                    <a:lumMod val="85000"/>
                    <a:lumOff val="15000"/>
                  </a:schemeClr>
                </a:solidFill>
              </a:rPr>
              <a:t>TOTAL</a:t>
            </a:r>
            <a:r>
              <a:rPr lang="en-US" sz="2900" dirty="0" smtClean="0">
                <a:solidFill>
                  <a:schemeClr val="tx1">
                    <a:lumMod val="85000"/>
                    <a:lumOff val="15000"/>
                  </a:schemeClr>
                </a:solidFill>
              </a:rPr>
              <a:t> time through the loop</a:t>
            </a:r>
            <a:endParaRPr lang="en-US" sz="2900" dirty="0">
              <a:solidFill>
                <a:schemeClr val="tx1">
                  <a:lumMod val="85000"/>
                  <a:lumOff val="15000"/>
                </a:schemeClr>
              </a:solidFill>
            </a:endParaRPr>
          </a:p>
        </p:txBody>
      </p:sp>
      <p:sp>
        <p:nvSpPr>
          <p:cNvPr id="9" name="TextBox 8"/>
          <p:cNvSpPr txBox="1"/>
          <p:nvPr/>
        </p:nvSpPr>
        <p:spPr>
          <a:xfrm>
            <a:off x="4267200" y="1143000"/>
            <a:ext cx="736099" cy="369332"/>
          </a:xfrm>
          <a:prstGeom prst="rect">
            <a:avLst/>
          </a:prstGeom>
          <a:noFill/>
        </p:spPr>
        <p:txBody>
          <a:bodyPr wrap="none" rtlCol="0">
            <a:spAutoFit/>
          </a:bodyPr>
          <a:lstStyle/>
          <a:p>
            <a:r>
              <a:rPr lang="en-US" dirty="0" smtClean="0">
                <a:solidFill>
                  <a:schemeClr val="tx2">
                    <a:lumMod val="50000"/>
                  </a:schemeClr>
                </a:solidFill>
              </a:rPr>
              <a:t>IDEAS</a:t>
            </a:r>
            <a:endParaRPr lang="en-US" dirty="0">
              <a:solidFill>
                <a:schemeClr val="tx2">
                  <a:lumMod val="50000"/>
                </a:schemeClr>
              </a:solidFill>
            </a:endParaRPr>
          </a:p>
        </p:txBody>
      </p:sp>
      <p:sp>
        <p:nvSpPr>
          <p:cNvPr id="10" name="TextBox 9"/>
          <p:cNvSpPr txBox="1"/>
          <p:nvPr/>
        </p:nvSpPr>
        <p:spPr>
          <a:xfrm>
            <a:off x="5715000" y="3657600"/>
            <a:ext cx="713281" cy="369332"/>
          </a:xfrm>
          <a:prstGeom prst="rect">
            <a:avLst/>
          </a:prstGeom>
          <a:noFill/>
        </p:spPr>
        <p:txBody>
          <a:bodyPr wrap="none" rtlCol="0">
            <a:spAutoFit/>
          </a:bodyPr>
          <a:lstStyle/>
          <a:p>
            <a:r>
              <a:rPr lang="en-US" dirty="0" smtClean="0">
                <a:solidFill>
                  <a:schemeClr val="tx2">
                    <a:lumMod val="50000"/>
                  </a:schemeClr>
                </a:solidFill>
              </a:rPr>
              <a:t>CODE</a:t>
            </a:r>
            <a:endParaRPr lang="en-US" dirty="0">
              <a:solidFill>
                <a:schemeClr val="tx2">
                  <a:lumMod val="50000"/>
                </a:schemeClr>
              </a:solidFill>
            </a:endParaRPr>
          </a:p>
        </p:txBody>
      </p:sp>
      <p:sp>
        <p:nvSpPr>
          <p:cNvPr id="11" name="TextBox 10"/>
          <p:cNvSpPr txBox="1"/>
          <p:nvPr/>
        </p:nvSpPr>
        <p:spPr>
          <a:xfrm>
            <a:off x="2895600" y="3657600"/>
            <a:ext cx="666844" cy="369332"/>
          </a:xfrm>
          <a:prstGeom prst="rect">
            <a:avLst/>
          </a:prstGeom>
          <a:noFill/>
        </p:spPr>
        <p:txBody>
          <a:bodyPr wrap="none" rtlCol="0">
            <a:spAutoFit/>
          </a:bodyPr>
          <a:lstStyle/>
          <a:p>
            <a:r>
              <a:rPr lang="en-US" dirty="0" smtClean="0">
                <a:solidFill>
                  <a:schemeClr val="tx2">
                    <a:lumMod val="50000"/>
                  </a:schemeClr>
                </a:solidFill>
              </a:rPr>
              <a:t>DATA</a:t>
            </a:r>
            <a:endParaRPr lang="en-US" dirty="0">
              <a:solidFill>
                <a:schemeClr val="tx2">
                  <a:lumMod val="50000"/>
                </a:schemeClr>
              </a:solidFill>
            </a:endParaRPr>
          </a:p>
        </p:txBody>
      </p:sp>
      <p:sp>
        <p:nvSpPr>
          <p:cNvPr id="12" name="TextBox 11"/>
          <p:cNvSpPr txBox="1"/>
          <p:nvPr/>
        </p:nvSpPr>
        <p:spPr>
          <a:xfrm>
            <a:off x="6400800" y="2057400"/>
            <a:ext cx="755548" cy="369332"/>
          </a:xfrm>
          <a:prstGeom prst="rect">
            <a:avLst/>
          </a:prstGeom>
          <a:noFill/>
        </p:spPr>
        <p:txBody>
          <a:bodyPr wrap="none" rtlCol="0">
            <a:spAutoFit/>
          </a:bodyPr>
          <a:lstStyle/>
          <a:p>
            <a:r>
              <a:rPr lang="en-US" dirty="0" smtClean="0">
                <a:solidFill>
                  <a:schemeClr val="accent2">
                    <a:lumMod val="50000"/>
                  </a:schemeClr>
                </a:solidFill>
              </a:rPr>
              <a:t>BUILD</a:t>
            </a:r>
            <a:endParaRPr lang="en-US" dirty="0">
              <a:solidFill>
                <a:schemeClr val="accent2">
                  <a:lumMod val="50000"/>
                </a:schemeClr>
              </a:solidFill>
            </a:endParaRPr>
          </a:p>
        </p:txBody>
      </p:sp>
      <p:sp>
        <p:nvSpPr>
          <p:cNvPr id="13" name="TextBox 12"/>
          <p:cNvSpPr txBox="1"/>
          <p:nvPr/>
        </p:nvSpPr>
        <p:spPr>
          <a:xfrm>
            <a:off x="1905000" y="2057400"/>
            <a:ext cx="799843" cy="369332"/>
          </a:xfrm>
          <a:prstGeom prst="rect">
            <a:avLst/>
          </a:prstGeom>
          <a:noFill/>
        </p:spPr>
        <p:txBody>
          <a:bodyPr wrap="none" rtlCol="0">
            <a:spAutoFit/>
          </a:bodyPr>
          <a:lstStyle/>
          <a:p>
            <a:r>
              <a:rPr lang="en-US" dirty="0" smtClean="0">
                <a:solidFill>
                  <a:schemeClr val="accent2">
                    <a:lumMod val="50000"/>
                  </a:schemeClr>
                </a:solidFill>
              </a:rPr>
              <a:t>LEARN</a:t>
            </a:r>
            <a:endParaRPr lang="en-US" dirty="0">
              <a:solidFill>
                <a:schemeClr val="accent2">
                  <a:lumMod val="50000"/>
                </a:schemeClr>
              </a:solidFill>
            </a:endParaRPr>
          </a:p>
        </p:txBody>
      </p:sp>
      <p:sp>
        <p:nvSpPr>
          <p:cNvPr id="14" name="TextBox 13"/>
          <p:cNvSpPr txBox="1"/>
          <p:nvPr/>
        </p:nvSpPr>
        <p:spPr>
          <a:xfrm>
            <a:off x="4167280" y="5269468"/>
            <a:ext cx="1014320" cy="338554"/>
          </a:xfrm>
          <a:prstGeom prst="rect">
            <a:avLst/>
          </a:prstGeom>
          <a:noFill/>
        </p:spPr>
        <p:txBody>
          <a:bodyPr wrap="none" rtlCol="0">
            <a:spAutoFit/>
          </a:bodyPr>
          <a:lstStyle/>
          <a:p>
            <a:r>
              <a:rPr lang="en-US" sz="1600" dirty="0" smtClean="0">
                <a:solidFill>
                  <a:schemeClr val="accent2">
                    <a:lumMod val="50000"/>
                  </a:schemeClr>
                </a:solidFill>
              </a:rPr>
              <a:t>MEASURE</a:t>
            </a:r>
            <a:endParaRPr lang="en-US" sz="1600"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build a Lean Startup</a:t>
            </a:r>
            <a:endParaRPr lang="en-US" dirty="0"/>
          </a:p>
        </p:txBody>
      </p:sp>
      <p:sp>
        <p:nvSpPr>
          <p:cNvPr id="3" name="Content Placeholder 2"/>
          <p:cNvSpPr>
            <a:spLocks noGrp="1"/>
          </p:cNvSpPr>
          <p:nvPr>
            <p:ph idx="1"/>
          </p:nvPr>
        </p:nvSpPr>
        <p:spPr/>
        <p:txBody>
          <a:bodyPr>
            <a:normAutofit lnSpcReduction="10000"/>
          </a:bodyPr>
          <a:lstStyle/>
          <a:p>
            <a:r>
              <a:rPr lang="en-US" dirty="0" smtClean="0"/>
              <a:t>Let’s talk about some specifics. These are not everything you need, but they will get you started</a:t>
            </a:r>
            <a:br>
              <a:rPr lang="en-US" dirty="0" smtClean="0"/>
            </a:br>
            <a:r>
              <a:rPr lang="en-US" dirty="0" smtClean="0"/>
              <a:t/>
            </a:r>
            <a:br>
              <a:rPr lang="en-US" dirty="0" smtClean="0"/>
            </a:br>
            <a:r>
              <a:rPr lang="en-US" dirty="0" smtClean="0"/>
              <a:t/>
            </a:r>
            <a:br>
              <a:rPr lang="en-US" dirty="0" smtClean="0"/>
            </a:br>
            <a:endParaRPr lang="en-US" dirty="0" smtClean="0"/>
          </a:p>
          <a:p>
            <a:r>
              <a:rPr lang="en-US" dirty="0" smtClean="0"/>
              <a:t>Continuous deployment</a:t>
            </a:r>
          </a:p>
          <a:p>
            <a:r>
              <a:rPr lang="en-US" dirty="0" smtClean="0"/>
              <a:t>Split-test (A/B) experimentation</a:t>
            </a:r>
          </a:p>
          <a:p>
            <a:r>
              <a:rPr lang="en-US" dirty="0" smtClean="0"/>
              <a:t>Five why’s </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6" name="Picture 15" descr="continuous_deployment-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0" y="0"/>
            <a:ext cx="9144000" cy="6858000"/>
          </a:xfrm>
          <a:prstGeom prst="rect">
            <a:avLst/>
          </a:prstGeom>
        </p:spPr>
      </p:pic>
      <p:sp>
        <p:nvSpPr>
          <p:cNvPr id="2" name="Title 1"/>
          <p:cNvSpPr>
            <a:spLocks noGrp="1"/>
          </p:cNvSpPr>
          <p:nvPr>
            <p:ph type="title"/>
          </p:nvPr>
        </p:nvSpPr>
        <p:spPr>
          <a:xfrm>
            <a:off x="457200" y="-228600"/>
            <a:ext cx="8229600" cy="1143000"/>
          </a:xfrm>
        </p:spPr>
        <p:txBody>
          <a:bodyPr>
            <a:normAutofit/>
          </a:bodyPr>
          <a:lstStyle/>
          <a:p>
            <a:r>
              <a:rPr lang="en-US" sz="2900" dirty="0" smtClean="0">
                <a:solidFill>
                  <a:schemeClr val="tx1">
                    <a:lumMod val="85000"/>
                    <a:lumOff val="15000"/>
                  </a:schemeClr>
                </a:solidFill>
              </a:rPr>
              <a:t>Continuous Deployment</a:t>
            </a:r>
            <a:endParaRPr lang="en-US" sz="2900" dirty="0">
              <a:solidFill>
                <a:schemeClr val="tx1">
                  <a:lumMod val="85000"/>
                  <a:lumOff val="15000"/>
                </a:schemeClr>
              </a:solidFill>
            </a:endParaRPr>
          </a:p>
        </p:txBody>
      </p:sp>
      <p:sp>
        <p:nvSpPr>
          <p:cNvPr id="9" name="TextBox 8"/>
          <p:cNvSpPr txBox="1"/>
          <p:nvPr/>
        </p:nvSpPr>
        <p:spPr>
          <a:xfrm>
            <a:off x="4267200" y="1143000"/>
            <a:ext cx="736099" cy="369332"/>
          </a:xfrm>
          <a:prstGeom prst="rect">
            <a:avLst/>
          </a:prstGeom>
          <a:noFill/>
        </p:spPr>
        <p:txBody>
          <a:bodyPr wrap="none" rtlCol="0">
            <a:spAutoFit/>
          </a:bodyPr>
          <a:lstStyle/>
          <a:p>
            <a:r>
              <a:rPr lang="en-US" dirty="0" smtClean="0">
                <a:solidFill>
                  <a:schemeClr val="tx2">
                    <a:lumMod val="50000"/>
                  </a:schemeClr>
                </a:solidFill>
              </a:rPr>
              <a:t>IDEAS</a:t>
            </a:r>
            <a:endParaRPr lang="en-US" dirty="0">
              <a:solidFill>
                <a:schemeClr val="tx2">
                  <a:lumMod val="50000"/>
                </a:schemeClr>
              </a:solidFill>
            </a:endParaRPr>
          </a:p>
        </p:txBody>
      </p:sp>
      <p:sp>
        <p:nvSpPr>
          <p:cNvPr id="10" name="TextBox 9"/>
          <p:cNvSpPr txBox="1"/>
          <p:nvPr/>
        </p:nvSpPr>
        <p:spPr>
          <a:xfrm>
            <a:off x="5715000" y="3657600"/>
            <a:ext cx="713281" cy="369332"/>
          </a:xfrm>
          <a:prstGeom prst="rect">
            <a:avLst/>
          </a:prstGeom>
          <a:noFill/>
        </p:spPr>
        <p:txBody>
          <a:bodyPr wrap="none" rtlCol="0">
            <a:spAutoFit/>
          </a:bodyPr>
          <a:lstStyle/>
          <a:p>
            <a:r>
              <a:rPr lang="en-US" dirty="0" smtClean="0">
                <a:solidFill>
                  <a:schemeClr val="tx2">
                    <a:lumMod val="50000"/>
                  </a:schemeClr>
                </a:solidFill>
              </a:rPr>
              <a:t>CODE</a:t>
            </a:r>
            <a:endParaRPr lang="en-US" dirty="0">
              <a:solidFill>
                <a:schemeClr val="tx2">
                  <a:lumMod val="50000"/>
                </a:schemeClr>
              </a:solidFill>
            </a:endParaRPr>
          </a:p>
        </p:txBody>
      </p:sp>
      <p:sp>
        <p:nvSpPr>
          <p:cNvPr id="11" name="TextBox 10"/>
          <p:cNvSpPr txBox="1"/>
          <p:nvPr/>
        </p:nvSpPr>
        <p:spPr>
          <a:xfrm>
            <a:off x="2895600" y="3657600"/>
            <a:ext cx="666844" cy="369332"/>
          </a:xfrm>
          <a:prstGeom prst="rect">
            <a:avLst/>
          </a:prstGeom>
          <a:noFill/>
        </p:spPr>
        <p:txBody>
          <a:bodyPr wrap="none" rtlCol="0">
            <a:spAutoFit/>
          </a:bodyPr>
          <a:lstStyle/>
          <a:p>
            <a:r>
              <a:rPr lang="en-US" dirty="0" smtClean="0">
                <a:solidFill>
                  <a:schemeClr val="tx2">
                    <a:lumMod val="50000"/>
                  </a:schemeClr>
                </a:solidFill>
              </a:rPr>
              <a:t>DATA</a:t>
            </a:r>
            <a:endParaRPr lang="en-US" dirty="0">
              <a:solidFill>
                <a:schemeClr val="tx2">
                  <a:lumMod val="50000"/>
                </a:schemeClr>
              </a:solidFill>
            </a:endParaRPr>
          </a:p>
        </p:txBody>
      </p:sp>
      <p:sp>
        <p:nvSpPr>
          <p:cNvPr id="12" name="TextBox 11"/>
          <p:cNvSpPr txBox="1"/>
          <p:nvPr/>
        </p:nvSpPr>
        <p:spPr>
          <a:xfrm>
            <a:off x="6400800" y="2057400"/>
            <a:ext cx="755548" cy="369332"/>
          </a:xfrm>
          <a:prstGeom prst="rect">
            <a:avLst/>
          </a:prstGeom>
          <a:noFill/>
        </p:spPr>
        <p:txBody>
          <a:bodyPr wrap="none" rtlCol="0">
            <a:spAutoFit/>
          </a:bodyPr>
          <a:lstStyle/>
          <a:p>
            <a:r>
              <a:rPr lang="en-US" dirty="0" smtClean="0">
                <a:solidFill>
                  <a:schemeClr val="accent2">
                    <a:lumMod val="50000"/>
                  </a:schemeClr>
                </a:solidFill>
              </a:rPr>
              <a:t>BUILD</a:t>
            </a:r>
            <a:endParaRPr lang="en-US" dirty="0">
              <a:solidFill>
                <a:schemeClr val="accent2">
                  <a:lumMod val="50000"/>
                </a:schemeClr>
              </a:solidFill>
            </a:endParaRPr>
          </a:p>
        </p:txBody>
      </p:sp>
      <p:sp>
        <p:nvSpPr>
          <p:cNvPr id="13" name="TextBox 12"/>
          <p:cNvSpPr txBox="1"/>
          <p:nvPr/>
        </p:nvSpPr>
        <p:spPr>
          <a:xfrm>
            <a:off x="1905000" y="2057400"/>
            <a:ext cx="799843" cy="369332"/>
          </a:xfrm>
          <a:prstGeom prst="rect">
            <a:avLst/>
          </a:prstGeom>
          <a:noFill/>
        </p:spPr>
        <p:txBody>
          <a:bodyPr wrap="none" rtlCol="0">
            <a:spAutoFit/>
          </a:bodyPr>
          <a:lstStyle/>
          <a:p>
            <a:r>
              <a:rPr lang="en-US" dirty="0" smtClean="0">
                <a:solidFill>
                  <a:srgbClr val="C8CACC"/>
                </a:solidFill>
              </a:rPr>
              <a:t>LEARN</a:t>
            </a:r>
            <a:endParaRPr lang="en-US" dirty="0">
              <a:solidFill>
                <a:srgbClr val="C8CACC"/>
              </a:solidFill>
            </a:endParaRPr>
          </a:p>
        </p:txBody>
      </p:sp>
      <p:sp>
        <p:nvSpPr>
          <p:cNvPr id="14" name="TextBox 13"/>
          <p:cNvSpPr txBox="1"/>
          <p:nvPr/>
        </p:nvSpPr>
        <p:spPr>
          <a:xfrm>
            <a:off x="4167280" y="5269468"/>
            <a:ext cx="1014320" cy="338554"/>
          </a:xfrm>
          <a:prstGeom prst="rect">
            <a:avLst/>
          </a:prstGeom>
          <a:noFill/>
        </p:spPr>
        <p:txBody>
          <a:bodyPr wrap="none" rtlCol="0">
            <a:spAutoFit/>
          </a:bodyPr>
          <a:lstStyle/>
          <a:p>
            <a:r>
              <a:rPr lang="en-US" sz="1600" dirty="0" smtClean="0">
                <a:solidFill>
                  <a:srgbClr val="C8CACC"/>
                </a:solidFill>
              </a:rPr>
              <a:t>MEASURE</a:t>
            </a:r>
            <a:endParaRPr lang="en-US" sz="1600" dirty="0">
              <a:solidFill>
                <a:srgbClr val="C8CACC"/>
              </a:solidFill>
            </a:endParaRPr>
          </a:p>
        </p:txBody>
      </p:sp>
      <p:sp>
        <p:nvSpPr>
          <p:cNvPr id="17" name="TextBox 16"/>
          <p:cNvSpPr txBox="1"/>
          <p:nvPr/>
        </p:nvSpPr>
        <p:spPr>
          <a:xfrm>
            <a:off x="7772400" y="1905000"/>
            <a:ext cx="1205165" cy="338554"/>
          </a:xfrm>
          <a:prstGeom prst="rect">
            <a:avLst/>
          </a:prstGeom>
          <a:noFill/>
        </p:spPr>
        <p:txBody>
          <a:bodyPr wrap="none" rtlCol="0">
            <a:spAutoFit/>
          </a:bodyPr>
          <a:lstStyle/>
          <a:p>
            <a:r>
              <a:rPr lang="en-US" sz="1600" i="1" dirty="0" smtClean="0">
                <a:solidFill>
                  <a:schemeClr val="accent2">
                    <a:lumMod val="50000"/>
                  </a:schemeClr>
                </a:solidFill>
              </a:rPr>
              <a:t>Code Faster</a:t>
            </a:r>
            <a:endParaRPr lang="en-US" sz="1600" i="1" dirty="0">
              <a:solidFill>
                <a:schemeClr val="accent2">
                  <a:lumMod val="50000"/>
                </a:schemeClr>
              </a:solidFill>
            </a:endParaRPr>
          </a:p>
        </p:txBody>
      </p:sp>
      <p:sp>
        <p:nvSpPr>
          <p:cNvPr id="18" name="TextBox 17"/>
          <p:cNvSpPr txBox="1"/>
          <p:nvPr/>
        </p:nvSpPr>
        <p:spPr>
          <a:xfrm>
            <a:off x="7790052" y="2209800"/>
            <a:ext cx="1081421" cy="523220"/>
          </a:xfrm>
          <a:prstGeom prst="rect">
            <a:avLst/>
          </a:prstGeom>
          <a:noFill/>
        </p:spPr>
        <p:txBody>
          <a:bodyPr wrap="none" rtlCol="0">
            <a:spAutoFit/>
          </a:bodyPr>
          <a:lstStyle/>
          <a:p>
            <a:pPr algn="r"/>
            <a:r>
              <a:rPr lang="en-US" sz="1400" dirty="0" smtClean="0"/>
              <a:t>Continuous</a:t>
            </a:r>
          </a:p>
          <a:p>
            <a:pPr algn="r"/>
            <a:r>
              <a:rPr lang="en-US" sz="1400" dirty="0" smtClean="0"/>
              <a:t>Deployment</a:t>
            </a:r>
            <a:endParaRPr lang="en-US" sz="1400" dirty="0"/>
          </a:p>
        </p:txBody>
      </p:sp>
      <p:sp>
        <p:nvSpPr>
          <p:cNvPr id="19" name="TextBox 18"/>
          <p:cNvSpPr txBox="1"/>
          <p:nvPr/>
        </p:nvSpPr>
        <p:spPr>
          <a:xfrm>
            <a:off x="8077200" y="2057400"/>
            <a:ext cx="184666" cy="369332"/>
          </a:xfrm>
          <a:prstGeom prst="rect">
            <a:avLst/>
          </a:prstGeom>
          <a:noFill/>
        </p:spPr>
        <p:txBody>
          <a:bodyPr wrap="none" rtlCol="0">
            <a:spAutoFit/>
          </a:bodyPr>
          <a:lstStyle/>
          <a:p>
            <a:endParaRPr lang="en-US" dirty="0"/>
          </a:p>
        </p:txBody>
      </p:sp>
      <p:sp>
        <p:nvSpPr>
          <p:cNvPr id="20" name="TextBox 19"/>
          <p:cNvSpPr txBox="1"/>
          <p:nvPr/>
        </p:nvSpPr>
        <p:spPr>
          <a:xfrm>
            <a:off x="2514600" y="5147846"/>
            <a:ext cx="1521758" cy="338554"/>
          </a:xfrm>
          <a:prstGeom prst="rect">
            <a:avLst/>
          </a:prstGeom>
          <a:noFill/>
        </p:spPr>
        <p:txBody>
          <a:bodyPr wrap="none" rtlCol="0">
            <a:spAutoFit/>
          </a:bodyPr>
          <a:lstStyle/>
          <a:p>
            <a:r>
              <a:rPr lang="en-US" sz="1600" i="1" dirty="0" smtClean="0">
                <a:solidFill>
                  <a:srgbClr val="C8CACC"/>
                </a:solidFill>
              </a:rPr>
              <a:t>Measure Faster</a:t>
            </a:r>
            <a:endParaRPr lang="en-US" sz="1600" i="1" dirty="0">
              <a:solidFill>
                <a:srgbClr val="C8CACC"/>
              </a:solidFill>
            </a:endParaRPr>
          </a:p>
        </p:txBody>
      </p:sp>
      <p:sp>
        <p:nvSpPr>
          <p:cNvPr id="21" name="TextBox 20"/>
          <p:cNvSpPr txBox="1"/>
          <p:nvPr/>
        </p:nvSpPr>
        <p:spPr>
          <a:xfrm>
            <a:off x="2514600" y="5410200"/>
            <a:ext cx="1357964" cy="307777"/>
          </a:xfrm>
          <a:prstGeom prst="rect">
            <a:avLst/>
          </a:prstGeom>
          <a:noFill/>
        </p:spPr>
        <p:txBody>
          <a:bodyPr wrap="none" rtlCol="0">
            <a:spAutoFit/>
          </a:bodyPr>
          <a:lstStyle/>
          <a:p>
            <a:r>
              <a:rPr lang="en-US" sz="1400" dirty="0" smtClean="0">
                <a:solidFill>
                  <a:srgbClr val="C8CACC"/>
                </a:solidFill>
              </a:rPr>
              <a:t>Rapid Split Tests</a:t>
            </a:r>
            <a:endParaRPr lang="en-US" sz="1400" dirty="0">
              <a:solidFill>
                <a:srgbClr val="C8CACC"/>
              </a:solidFill>
            </a:endParaRPr>
          </a:p>
        </p:txBody>
      </p:sp>
      <p:sp>
        <p:nvSpPr>
          <p:cNvPr id="22" name="TextBox 21"/>
          <p:cNvSpPr txBox="1"/>
          <p:nvPr/>
        </p:nvSpPr>
        <p:spPr>
          <a:xfrm>
            <a:off x="228600" y="1905000"/>
            <a:ext cx="1254758" cy="338554"/>
          </a:xfrm>
          <a:prstGeom prst="rect">
            <a:avLst/>
          </a:prstGeom>
          <a:noFill/>
        </p:spPr>
        <p:txBody>
          <a:bodyPr wrap="none" rtlCol="0">
            <a:spAutoFit/>
          </a:bodyPr>
          <a:lstStyle/>
          <a:p>
            <a:r>
              <a:rPr lang="en-US" sz="1600" i="1" dirty="0" smtClean="0">
                <a:solidFill>
                  <a:srgbClr val="C8CACC"/>
                </a:solidFill>
              </a:rPr>
              <a:t>Learn Faster</a:t>
            </a:r>
            <a:endParaRPr lang="en-US" sz="1600" i="1" dirty="0">
              <a:solidFill>
                <a:srgbClr val="C8CACC"/>
              </a:solidFill>
            </a:endParaRPr>
          </a:p>
        </p:txBody>
      </p:sp>
      <p:sp>
        <p:nvSpPr>
          <p:cNvPr id="24" name="TextBox 23"/>
          <p:cNvSpPr txBox="1"/>
          <p:nvPr/>
        </p:nvSpPr>
        <p:spPr>
          <a:xfrm>
            <a:off x="228600" y="2209800"/>
            <a:ext cx="1302034" cy="523220"/>
          </a:xfrm>
          <a:prstGeom prst="rect">
            <a:avLst/>
          </a:prstGeom>
          <a:noFill/>
        </p:spPr>
        <p:txBody>
          <a:bodyPr wrap="none" rtlCol="0">
            <a:spAutoFit/>
          </a:bodyPr>
          <a:lstStyle/>
          <a:p>
            <a:r>
              <a:rPr lang="en-US" sz="1400" dirty="0" smtClean="0">
                <a:solidFill>
                  <a:srgbClr val="C8CACC"/>
                </a:solidFill>
              </a:rPr>
              <a:t>Five Whys Root</a:t>
            </a:r>
          </a:p>
          <a:p>
            <a:r>
              <a:rPr lang="en-US" sz="1400" dirty="0" smtClean="0">
                <a:solidFill>
                  <a:srgbClr val="C8CACC"/>
                </a:solidFill>
              </a:rPr>
              <a:t>Cause Analysis</a:t>
            </a:r>
            <a:endParaRPr lang="en-US" sz="1400" dirty="0">
              <a:solidFill>
                <a:srgbClr val="C8CACC"/>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a:xfrm>
            <a:off x="222885" y="274320"/>
            <a:ext cx="8698230" cy="822960"/>
          </a:xfrm>
        </p:spPr>
        <p:txBody>
          <a:bodyPr lIns="0" tIns="0" rIns="0" bIns="0" anchor="t"/>
          <a:lstStyle/>
          <a:p>
            <a:pPr algn="l" eaLnBrk="1" hangingPunct="1">
              <a:lnSpc>
                <a:spcPct val="95000"/>
              </a:lnSpc>
            </a:pPr>
            <a:r>
              <a:rPr lang="en-US" sz="3900" dirty="0">
                <a:solidFill>
                  <a:srgbClr val="000000"/>
                </a:solidFill>
                <a:latin typeface="Arial" pitchFamily="-111" charset="0"/>
              </a:rPr>
              <a:t>Continuous</a:t>
            </a:r>
            <a:r>
              <a:rPr lang="en-US" sz="3900" dirty="0" smtClean="0">
                <a:solidFill>
                  <a:srgbClr val="000000"/>
                </a:solidFill>
                <a:latin typeface="Arial" pitchFamily="-111" charset="0"/>
              </a:rPr>
              <a:t> Deployment</a:t>
            </a:r>
            <a:endParaRPr lang="en-US" sz="3900" dirty="0">
              <a:solidFill>
                <a:srgbClr val="000000"/>
              </a:solidFill>
              <a:latin typeface="Arial" pitchFamily="-111" charset="0"/>
            </a:endParaRPr>
          </a:p>
        </p:txBody>
      </p:sp>
      <p:sp>
        <p:nvSpPr>
          <p:cNvPr id="12292" name="Rectangle 3"/>
          <p:cNvSpPr>
            <a:spLocks noGrp="1" noChangeArrowheads="1"/>
          </p:cNvSpPr>
          <p:nvPr>
            <p:ph sz="half" idx="2"/>
          </p:nvPr>
        </p:nvSpPr>
        <p:spPr>
          <a:xfrm>
            <a:off x="320040" y="1178719"/>
            <a:ext cx="8652510" cy="4937760"/>
          </a:xfrm>
        </p:spPr>
        <p:txBody>
          <a:bodyPr lIns="0" tIns="0" rIns="0" bIns="0"/>
          <a:lstStyle/>
          <a:p>
            <a:pPr marL="411480" lvl="1" indent="-308610">
              <a:lnSpc>
                <a:spcPct val="95000"/>
              </a:lnSpc>
              <a:spcBef>
                <a:spcPct val="0"/>
              </a:spcBef>
              <a:buClr>
                <a:srgbClr val="000000"/>
              </a:buClr>
              <a:buFontTx/>
              <a:buChar char="•"/>
            </a:pPr>
            <a:r>
              <a:rPr lang="en-US" sz="2200" dirty="0">
                <a:solidFill>
                  <a:srgbClr val="000000"/>
                </a:solidFill>
                <a:latin typeface="Arial" pitchFamily="-111" charset="0"/>
              </a:rPr>
              <a:t>Deploy new software quickly</a:t>
            </a:r>
          </a:p>
          <a:p>
            <a:pPr marL="810102" lvl="2" indent="-308610">
              <a:lnSpc>
                <a:spcPct val="95000"/>
              </a:lnSpc>
              <a:spcBef>
                <a:spcPct val="0"/>
              </a:spcBef>
              <a:buClr>
                <a:srgbClr val="000000"/>
              </a:buClr>
              <a:buFontTx/>
              <a:buChar char="•"/>
            </a:pPr>
            <a:r>
              <a:rPr lang="en-US" sz="1600" dirty="0">
                <a:solidFill>
                  <a:srgbClr val="000000"/>
                </a:solidFill>
                <a:latin typeface="Arial" pitchFamily="-111" charset="0"/>
              </a:rPr>
              <a:t>At IMVU time from check-in to production = 20 minutes</a:t>
            </a:r>
          </a:p>
          <a:p>
            <a:pPr marL="411480" lvl="1" indent="-308610">
              <a:lnSpc>
                <a:spcPct val="95000"/>
              </a:lnSpc>
              <a:spcBef>
                <a:spcPct val="0"/>
              </a:spcBef>
              <a:buClr>
                <a:srgbClr val="000000"/>
              </a:buClr>
              <a:buFontTx/>
              <a:buChar char="•"/>
            </a:pPr>
            <a:endParaRPr lang="en-US" sz="2200" dirty="0">
              <a:solidFill>
                <a:srgbClr val="000000"/>
              </a:solidFill>
              <a:latin typeface="Arial" pitchFamily="-111" charset="0"/>
            </a:endParaRPr>
          </a:p>
          <a:p>
            <a:pPr marL="411480" lvl="1" indent="-308610">
              <a:lnSpc>
                <a:spcPct val="95000"/>
              </a:lnSpc>
              <a:spcBef>
                <a:spcPct val="0"/>
              </a:spcBef>
              <a:buClr>
                <a:srgbClr val="000000"/>
              </a:buClr>
              <a:buFontTx/>
              <a:buChar char="•"/>
            </a:pPr>
            <a:r>
              <a:rPr lang="en-US" sz="2200" dirty="0">
                <a:solidFill>
                  <a:srgbClr val="000000"/>
                </a:solidFill>
                <a:latin typeface="Arial" pitchFamily="-111" charset="0"/>
              </a:rPr>
              <a:t>Tell a good change from a bad change (quickly)</a:t>
            </a:r>
          </a:p>
          <a:p>
            <a:pPr marL="411480" lvl="1" indent="-308610">
              <a:lnSpc>
                <a:spcPct val="95000"/>
              </a:lnSpc>
              <a:spcBef>
                <a:spcPct val="0"/>
              </a:spcBef>
              <a:buClr>
                <a:srgbClr val="000000"/>
              </a:buClr>
              <a:buFontTx/>
              <a:buChar char="•"/>
            </a:pPr>
            <a:endParaRPr lang="en-US" sz="2200" dirty="0">
              <a:solidFill>
                <a:srgbClr val="000000"/>
              </a:solidFill>
              <a:latin typeface="Arial" pitchFamily="-111" charset="0"/>
            </a:endParaRPr>
          </a:p>
          <a:p>
            <a:pPr marL="411480" lvl="1" indent="-308610">
              <a:lnSpc>
                <a:spcPct val="95000"/>
              </a:lnSpc>
              <a:spcBef>
                <a:spcPct val="0"/>
              </a:spcBef>
              <a:buClr>
                <a:srgbClr val="000000"/>
              </a:buClr>
              <a:buFontTx/>
              <a:buChar char="•"/>
            </a:pPr>
            <a:r>
              <a:rPr lang="en-US" sz="2200" dirty="0">
                <a:solidFill>
                  <a:srgbClr val="000000"/>
                </a:solidFill>
                <a:latin typeface="Arial" pitchFamily="-111" charset="0"/>
              </a:rPr>
              <a:t>Revert a bad change quickly</a:t>
            </a:r>
          </a:p>
          <a:p>
            <a:pPr marL="411480" lvl="1" indent="-308610">
              <a:lnSpc>
                <a:spcPct val="95000"/>
              </a:lnSpc>
              <a:spcBef>
                <a:spcPct val="0"/>
              </a:spcBef>
              <a:buClr>
                <a:srgbClr val="000000"/>
              </a:buClr>
              <a:buNone/>
            </a:pPr>
            <a:endParaRPr lang="en-US" sz="2200" dirty="0">
              <a:solidFill>
                <a:srgbClr val="000000"/>
              </a:solidFill>
              <a:latin typeface="Arial" pitchFamily="-111" charset="0"/>
            </a:endParaRPr>
          </a:p>
          <a:p>
            <a:pPr marL="411480" lvl="1" indent="-308610">
              <a:lnSpc>
                <a:spcPct val="95000"/>
              </a:lnSpc>
              <a:spcBef>
                <a:spcPct val="0"/>
              </a:spcBef>
              <a:buClr>
                <a:srgbClr val="000000"/>
              </a:buClr>
              <a:buFontTx/>
              <a:buChar char="•"/>
            </a:pPr>
            <a:r>
              <a:rPr lang="en-US" sz="2200" dirty="0">
                <a:solidFill>
                  <a:srgbClr val="000000"/>
                </a:solidFill>
                <a:latin typeface="Arial" pitchFamily="-111" charset="0"/>
              </a:rPr>
              <a:t>Work in small batches</a:t>
            </a:r>
          </a:p>
          <a:p>
            <a:pPr marL="810102" lvl="2" indent="-308610">
              <a:lnSpc>
                <a:spcPct val="95000"/>
              </a:lnSpc>
              <a:spcBef>
                <a:spcPct val="0"/>
              </a:spcBef>
              <a:buClr>
                <a:srgbClr val="000000"/>
              </a:buClr>
              <a:buFontTx/>
              <a:buChar char="•"/>
            </a:pPr>
            <a:r>
              <a:rPr lang="en-US" sz="1700" dirty="0">
                <a:solidFill>
                  <a:srgbClr val="000000"/>
                </a:solidFill>
                <a:latin typeface="Arial" pitchFamily="-111" charset="0"/>
              </a:rPr>
              <a:t>At IMVU, a large batch = 3 days worth of work</a:t>
            </a:r>
          </a:p>
          <a:p>
            <a:pPr marL="411480" lvl="1" indent="-308610">
              <a:lnSpc>
                <a:spcPct val="95000"/>
              </a:lnSpc>
              <a:spcBef>
                <a:spcPct val="0"/>
              </a:spcBef>
              <a:buClr>
                <a:srgbClr val="000000"/>
              </a:buClr>
              <a:buFontTx/>
              <a:buChar char="•"/>
            </a:pPr>
            <a:endParaRPr lang="en-US" sz="2200" dirty="0">
              <a:solidFill>
                <a:srgbClr val="000000"/>
              </a:solidFill>
              <a:latin typeface="Arial" pitchFamily="-111" charset="0"/>
            </a:endParaRPr>
          </a:p>
          <a:p>
            <a:pPr marL="411480" lvl="1" indent="-308610">
              <a:lnSpc>
                <a:spcPct val="95000"/>
              </a:lnSpc>
              <a:spcBef>
                <a:spcPct val="0"/>
              </a:spcBef>
              <a:buClr>
                <a:srgbClr val="000000"/>
              </a:buClr>
              <a:buFontTx/>
              <a:buChar char="•"/>
            </a:pPr>
            <a:r>
              <a:rPr lang="en-US" sz="2200" dirty="0">
                <a:solidFill>
                  <a:srgbClr val="000000"/>
                </a:solidFill>
                <a:latin typeface="Arial" pitchFamily="-111" charset="0"/>
              </a:rPr>
              <a:t>Break large projects down into small batches</a:t>
            </a:r>
            <a:endParaRPr lang="en-US" sz="2200" dirty="0" smtClean="0">
              <a:solidFill>
                <a:srgbClr val="000000"/>
              </a:solidFill>
              <a:latin typeface="Arial" pitchFamily="-111" charset="0"/>
            </a:endParaRPr>
          </a:p>
          <a:p>
            <a:pPr marL="411480" lvl="1" indent="-308610">
              <a:lnSpc>
                <a:spcPct val="95000"/>
              </a:lnSpc>
              <a:spcBef>
                <a:spcPct val="0"/>
              </a:spcBef>
              <a:buClr>
                <a:srgbClr val="000000"/>
              </a:buClr>
              <a:buFontTx/>
              <a:buChar char="•"/>
            </a:pPr>
            <a:endParaRPr lang="en-US" sz="2200" dirty="0" smtClean="0">
              <a:solidFill>
                <a:srgbClr val="000000"/>
              </a:solidFill>
              <a:latin typeface="Arial" pitchFamily="-111"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29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29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292">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292">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29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a:xfrm>
            <a:off x="222885" y="274320"/>
            <a:ext cx="8698230" cy="822960"/>
          </a:xfrm>
        </p:spPr>
        <p:txBody>
          <a:bodyPr lIns="0" tIns="0" rIns="0" bIns="0" anchor="t"/>
          <a:lstStyle/>
          <a:p>
            <a:pPr algn="l" eaLnBrk="1" hangingPunct="1">
              <a:lnSpc>
                <a:spcPct val="95000"/>
              </a:lnSpc>
            </a:pPr>
            <a:r>
              <a:rPr lang="en-US" sz="3900" dirty="0">
                <a:solidFill>
                  <a:srgbClr val="000000"/>
                </a:solidFill>
                <a:latin typeface="Arial" pitchFamily="-111" charset="0"/>
              </a:rPr>
              <a:t>Cluster Immune System</a:t>
            </a:r>
          </a:p>
        </p:txBody>
      </p:sp>
      <p:sp>
        <p:nvSpPr>
          <p:cNvPr id="13315" name="Rectangle 2"/>
          <p:cNvSpPr>
            <a:spLocks noGrp="1" noChangeArrowheads="1"/>
          </p:cNvSpPr>
          <p:nvPr>
            <p:ph idx="1"/>
          </p:nvPr>
        </p:nvSpPr>
        <p:spPr>
          <a:xfrm>
            <a:off x="382905" y="960120"/>
            <a:ext cx="8761095" cy="5733574"/>
          </a:xfrm>
        </p:spPr>
        <p:txBody>
          <a:bodyPr lIns="0" tIns="0" rIns="0" bIns="0">
            <a:normAutofit/>
          </a:bodyPr>
          <a:lstStyle/>
          <a:p>
            <a:pPr marL="0" indent="0">
              <a:lnSpc>
                <a:spcPct val="85000"/>
              </a:lnSpc>
              <a:spcBef>
                <a:spcPct val="0"/>
              </a:spcBef>
              <a:buNone/>
            </a:pPr>
            <a:r>
              <a:rPr lang="en-US" sz="2400" dirty="0">
                <a:solidFill>
                  <a:srgbClr val="000000"/>
                </a:solidFill>
                <a:latin typeface="Arial" pitchFamily="-111" charset="0"/>
              </a:rPr>
              <a:t>What it looks like to ship one piece of code to production:</a:t>
            </a:r>
          </a:p>
          <a:p>
            <a:pPr marL="0" indent="0">
              <a:lnSpc>
                <a:spcPct val="85000"/>
              </a:lnSpc>
              <a:spcBef>
                <a:spcPct val="0"/>
              </a:spcBef>
              <a:buNone/>
            </a:pPr>
            <a:r>
              <a:rPr lang="en-US" sz="2400" dirty="0">
                <a:solidFill>
                  <a:srgbClr val="000000"/>
                </a:solidFill>
                <a:latin typeface="Arial" pitchFamily="-111" charset="0"/>
              </a:rPr>
              <a:t>	</a:t>
            </a:r>
            <a:endParaRPr lang="en-US" dirty="0"/>
          </a:p>
          <a:p>
            <a:pPr marL="411480" lvl="1" indent="-308610">
              <a:lnSpc>
                <a:spcPct val="85000"/>
              </a:lnSpc>
              <a:spcBef>
                <a:spcPct val="0"/>
              </a:spcBef>
              <a:buClr>
                <a:srgbClr val="000000"/>
              </a:buClr>
              <a:buFontTx/>
              <a:buChar char="•"/>
            </a:pPr>
            <a:r>
              <a:rPr lang="en-US" sz="2000" dirty="0">
                <a:solidFill>
                  <a:srgbClr val="000000"/>
                </a:solidFill>
                <a:latin typeface="Arial" pitchFamily="-111" charset="0"/>
              </a:rPr>
              <a:t>Run tests locally (</a:t>
            </a:r>
            <a:r>
              <a:rPr lang="en-US" sz="2000" dirty="0" err="1">
                <a:solidFill>
                  <a:srgbClr val="000000"/>
                </a:solidFill>
                <a:latin typeface="Arial" pitchFamily="-111" charset="0"/>
              </a:rPr>
              <a:t>SimpleTest</a:t>
            </a:r>
            <a:r>
              <a:rPr lang="en-US" sz="2000" dirty="0">
                <a:solidFill>
                  <a:srgbClr val="000000"/>
                </a:solidFill>
                <a:latin typeface="Arial" pitchFamily="-111" charset="0"/>
              </a:rPr>
              <a:t>, Selenium)</a:t>
            </a:r>
          </a:p>
          <a:p>
            <a:pPr marL="771525" lvl="2" indent="-257175">
              <a:lnSpc>
                <a:spcPct val="9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Everyone has a complete sandbox</a:t>
            </a:r>
          </a:p>
          <a:p>
            <a:pPr marL="771525" lvl="2" indent="-257175">
              <a:lnSpc>
                <a:spcPct val="85000"/>
              </a:lnSpc>
              <a:spcBef>
                <a:spcPct val="0"/>
              </a:spcBef>
              <a:buClr>
                <a:srgbClr val="000000"/>
              </a:buClr>
              <a:buFontTx/>
              <a:buChar char="•"/>
            </a:pPr>
            <a:endParaRPr lang="en-US" dirty="0"/>
          </a:p>
          <a:p>
            <a:pPr marL="411480" lvl="1" indent="-308610">
              <a:lnSpc>
                <a:spcPct val="85000"/>
              </a:lnSpc>
              <a:spcBef>
                <a:spcPct val="0"/>
              </a:spcBef>
              <a:buClr>
                <a:srgbClr val="000000"/>
              </a:buClr>
              <a:buFontTx/>
              <a:buChar char="•"/>
            </a:pPr>
            <a:r>
              <a:rPr lang="en-US" sz="2000" dirty="0">
                <a:solidFill>
                  <a:srgbClr val="000000"/>
                </a:solidFill>
                <a:latin typeface="Arial" pitchFamily="-111" charset="0"/>
              </a:rPr>
              <a:t>Continuous Integration Server (</a:t>
            </a:r>
            <a:r>
              <a:rPr lang="en-US" sz="2000" dirty="0" err="1">
                <a:solidFill>
                  <a:srgbClr val="000000"/>
                </a:solidFill>
                <a:latin typeface="Arial" pitchFamily="-111" charset="0"/>
              </a:rPr>
              <a:t>BuildBot</a:t>
            </a:r>
            <a:r>
              <a:rPr lang="en-US" sz="2000" dirty="0">
                <a:solidFill>
                  <a:srgbClr val="000000"/>
                </a:solidFill>
                <a:latin typeface="Arial" pitchFamily="-111" charset="0"/>
              </a:rPr>
              <a:t>)</a:t>
            </a:r>
          </a:p>
          <a:p>
            <a:pPr marL="771525" lvl="2" indent="-257175">
              <a:lnSpc>
                <a:spcPct val="95000"/>
              </a:lnSpc>
              <a:spcBef>
                <a:spcPct val="0"/>
              </a:spcBef>
              <a:buClr>
                <a:srgbClr val="000000"/>
              </a:buClr>
              <a:buSzPct val="80000"/>
              <a:buFont typeface="Courier New" pitchFamily="-111" charset="0"/>
              <a:buChar char="o"/>
            </a:pPr>
            <a:r>
              <a:rPr lang="en-US" sz="2000" dirty="0">
                <a:solidFill>
                  <a:srgbClr val="000000"/>
                </a:solidFill>
                <a:latin typeface="Arial" pitchFamily="-111" charset="0"/>
              </a:rPr>
              <a:t>A</a:t>
            </a:r>
            <a:r>
              <a:rPr lang="en-US" sz="1800" dirty="0">
                <a:solidFill>
                  <a:srgbClr val="000000"/>
                </a:solidFill>
                <a:latin typeface="Arial" pitchFamily="-111" charset="0"/>
              </a:rPr>
              <a:t>ll tests must pass or “shut down the line”</a:t>
            </a:r>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Automatic feedback if the team is going too fast</a:t>
            </a:r>
          </a:p>
          <a:p>
            <a:pPr marL="771525" lvl="2" indent="-257175">
              <a:lnSpc>
                <a:spcPct val="85000"/>
              </a:lnSpc>
              <a:spcBef>
                <a:spcPct val="0"/>
              </a:spcBef>
              <a:buClr>
                <a:srgbClr val="000000"/>
              </a:buClr>
              <a:buSzPct val="80000"/>
              <a:buFont typeface="Courier New" pitchFamily="-111" charset="0"/>
              <a:buChar char="o"/>
            </a:pPr>
            <a:endParaRPr lang="en-US" dirty="0"/>
          </a:p>
          <a:p>
            <a:pPr marL="411480" lvl="1" indent="-308610">
              <a:lnSpc>
                <a:spcPct val="85000"/>
              </a:lnSpc>
              <a:spcBef>
                <a:spcPct val="0"/>
              </a:spcBef>
              <a:buClr>
                <a:srgbClr val="000000"/>
              </a:buClr>
              <a:buFontTx/>
              <a:buChar char="•"/>
            </a:pPr>
            <a:r>
              <a:rPr lang="en-US" sz="2000" dirty="0">
                <a:solidFill>
                  <a:srgbClr val="000000"/>
                </a:solidFill>
                <a:latin typeface="Arial" pitchFamily="-111" charset="0"/>
              </a:rPr>
              <a:t>Incremental deploy</a:t>
            </a:r>
            <a:endParaRPr lang="en-US" dirty="0"/>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Monitor cluster and business metrics in real-time</a:t>
            </a:r>
            <a:endParaRPr lang="en-US" dirty="0"/>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Reject changes that move metrics out-of-bounds</a:t>
            </a:r>
          </a:p>
          <a:p>
            <a:pPr marL="771525" lvl="2" indent="-257175">
              <a:lnSpc>
                <a:spcPct val="85000"/>
              </a:lnSpc>
              <a:spcBef>
                <a:spcPct val="0"/>
              </a:spcBef>
              <a:buClr>
                <a:srgbClr val="000000"/>
              </a:buClr>
              <a:buSzPct val="80000"/>
              <a:buFont typeface="Courier New" pitchFamily="-111" charset="0"/>
              <a:buChar char="o"/>
            </a:pPr>
            <a:endParaRPr lang="en-US" dirty="0"/>
          </a:p>
          <a:p>
            <a:pPr marL="411480" lvl="1" indent="-308610">
              <a:lnSpc>
                <a:spcPct val="85000"/>
              </a:lnSpc>
              <a:spcBef>
                <a:spcPct val="0"/>
              </a:spcBef>
              <a:buClr>
                <a:srgbClr val="000000"/>
              </a:buClr>
              <a:buFontTx/>
              <a:buChar char="•"/>
            </a:pPr>
            <a:r>
              <a:rPr lang="en-US" sz="2000" dirty="0">
                <a:solidFill>
                  <a:srgbClr val="000000"/>
                </a:solidFill>
                <a:latin typeface="Arial" pitchFamily="-111" charset="0"/>
              </a:rPr>
              <a:t>Alerting &amp; Predictive monitoring (</a:t>
            </a:r>
            <a:r>
              <a:rPr lang="en-US" sz="2000" dirty="0" err="1">
                <a:solidFill>
                  <a:srgbClr val="000000"/>
                </a:solidFill>
                <a:latin typeface="Arial" pitchFamily="-111" charset="0"/>
              </a:rPr>
              <a:t>Nagios</a:t>
            </a:r>
            <a:r>
              <a:rPr lang="en-US" sz="2000" dirty="0">
                <a:solidFill>
                  <a:srgbClr val="000000"/>
                </a:solidFill>
                <a:latin typeface="Arial" pitchFamily="-111" charset="0"/>
              </a:rPr>
              <a:t>)</a:t>
            </a:r>
            <a:endParaRPr lang="en-US" dirty="0"/>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Monitor all metrics that stakeholders care about</a:t>
            </a:r>
            <a:endParaRPr lang="en-US" dirty="0"/>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If any metric goes out-of-bounds, wake somebody up</a:t>
            </a:r>
            <a:endParaRPr lang="en-US" dirty="0"/>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Use historical trends to predict acceptable bounds</a:t>
            </a:r>
          </a:p>
          <a:p>
            <a:pPr marL="771525" lvl="2" indent="-257175">
              <a:lnSpc>
                <a:spcPct val="85000"/>
              </a:lnSpc>
              <a:spcBef>
                <a:spcPct val="0"/>
              </a:spcBef>
              <a:buClr>
                <a:srgbClr val="000000"/>
              </a:buClr>
              <a:buSzPct val="80000"/>
              <a:buFont typeface="Courier New" pitchFamily="-111" charset="0"/>
              <a:buChar char="o"/>
            </a:pPr>
            <a:endParaRPr lang="en-US" dirty="0"/>
          </a:p>
          <a:p>
            <a:pPr marL="411480" lvl="1" indent="-308610">
              <a:lnSpc>
                <a:spcPct val="85000"/>
              </a:lnSpc>
              <a:spcBef>
                <a:spcPct val="0"/>
              </a:spcBef>
              <a:buClr>
                <a:srgbClr val="000000"/>
              </a:buClr>
              <a:buSzPct val="80000"/>
              <a:buNone/>
            </a:pPr>
            <a:r>
              <a:rPr lang="en-US" dirty="0"/>
              <a:t>When customers see a failure:</a:t>
            </a:r>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Fix the problem for customers</a:t>
            </a:r>
          </a:p>
          <a:p>
            <a:pPr marL="771525" lvl="2" indent="-257175">
              <a:lnSpc>
                <a:spcPct val="85000"/>
              </a:lnSpc>
              <a:spcBef>
                <a:spcPct val="0"/>
              </a:spcBef>
              <a:buClr>
                <a:srgbClr val="000000"/>
              </a:buClr>
              <a:buSzPct val="80000"/>
              <a:buFont typeface="Courier New" pitchFamily="-111" charset="0"/>
              <a:buChar char="o"/>
            </a:pPr>
            <a:r>
              <a:rPr lang="en-US" sz="1800" dirty="0">
                <a:solidFill>
                  <a:srgbClr val="000000"/>
                </a:solidFill>
                <a:latin typeface="Arial" pitchFamily="-111" charset="0"/>
              </a:rPr>
              <a:t>Improve your defenses at each level</a:t>
            </a:r>
            <a:endParaRPr lang="en-US" dirty="0"/>
          </a:p>
          <a:p>
            <a:pPr marL="771525" lvl="2" indent="-257175">
              <a:lnSpc>
                <a:spcPct val="85000"/>
              </a:lnSpc>
              <a:spcBef>
                <a:spcPct val="0"/>
              </a:spcBef>
              <a:buClr>
                <a:srgbClr val="000000"/>
              </a:buClr>
              <a:buFont typeface="Courier New" pitchFamily="-111" charset="0"/>
              <a:buChar char=" "/>
            </a:pPr>
            <a:endParaRPr lang="en-US" sz="1800" dirty="0">
              <a:solidFill>
                <a:srgbClr val="000000"/>
              </a:solidFill>
              <a:latin typeface="Arial" pitchFamily="-111"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31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31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315">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315">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315">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315">
                                            <p:txEl>
                                              <p:pRg st="11" end="11"/>
                                            </p:txEl>
                                          </p:spTgt>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13315">
                                            <p:txEl>
                                              <p:pRg st="13" end="13"/>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3315">
                                            <p:txEl>
                                              <p:pRg st="14" end="14"/>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3315">
                                            <p:txEl>
                                              <p:pRg st="15" end="15"/>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3315">
                                            <p:txEl>
                                              <p:pRg st="16" end="16"/>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3315">
                                            <p:txEl>
                                              <p:pRg st="18" end="18"/>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3315">
                                            <p:txEl>
                                              <p:pRg st="19" end="19"/>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3315">
                                            <p:txEl>
                                              <p:pRg st="20" end="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4" name="Picture 23" descr="rapid_split_test-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0" y="0"/>
            <a:ext cx="9144000" cy="6858000"/>
          </a:xfrm>
          <a:prstGeom prst="rect">
            <a:avLst/>
          </a:prstGeom>
        </p:spPr>
      </p:pic>
      <p:sp>
        <p:nvSpPr>
          <p:cNvPr id="2" name="Title 1"/>
          <p:cNvSpPr>
            <a:spLocks noGrp="1"/>
          </p:cNvSpPr>
          <p:nvPr>
            <p:ph type="title"/>
          </p:nvPr>
        </p:nvSpPr>
        <p:spPr>
          <a:xfrm>
            <a:off x="457200" y="-228600"/>
            <a:ext cx="8229600" cy="1143000"/>
          </a:xfrm>
        </p:spPr>
        <p:txBody>
          <a:bodyPr>
            <a:normAutofit/>
          </a:bodyPr>
          <a:lstStyle/>
          <a:p>
            <a:r>
              <a:rPr lang="en-US" sz="2900" dirty="0" smtClean="0">
                <a:solidFill>
                  <a:schemeClr val="tx1">
                    <a:lumMod val="85000"/>
                    <a:lumOff val="15000"/>
                  </a:schemeClr>
                </a:solidFill>
              </a:rPr>
              <a:t>Rapid Split Tests</a:t>
            </a:r>
            <a:endParaRPr lang="en-US" sz="2900" dirty="0">
              <a:solidFill>
                <a:schemeClr val="tx1">
                  <a:lumMod val="85000"/>
                  <a:lumOff val="15000"/>
                </a:schemeClr>
              </a:solidFill>
            </a:endParaRPr>
          </a:p>
        </p:txBody>
      </p:sp>
      <p:sp>
        <p:nvSpPr>
          <p:cNvPr id="9" name="TextBox 8"/>
          <p:cNvSpPr txBox="1"/>
          <p:nvPr/>
        </p:nvSpPr>
        <p:spPr>
          <a:xfrm>
            <a:off x="4267200" y="1143000"/>
            <a:ext cx="736099" cy="369332"/>
          </a:xfrm>
          <a:prstGeom prst="rect">
            <a:avLst/>
          </a:prstGeom>
          <a:noFill/>
        </p:spPr>
        <p:txBody>
          <a:bodyPr wrap="none" rtlCol="0">
            <a:spAutoFit/>
          </a:bodyPr>
          <a:lstStyle/>
          <a:p>
            <a:r>
              <a:rPr lang="en-US" dirty="0" smtClean="0">
                <a:solidFill>
                  <a:schemeClr val="tx2">
                    <a:lumMod val="50000"/>
                  </a:schemeClr>
                </a:solidFill>
              </a:rPr>
              <a:t>IDEAS</a:t>
            </a:r>
            <a:endParaRPr lang="en-US" dirty="0">
              <a:solidFill>
                <a:schemeClr val="tx2">
                  <a:lumMod val="50000"/>
                </a:schemeClr>
              </a:solidFill>
            </a:endParaRPr>
          </a:p>
        </p:txBody>
      </p:sp>
      <p:sp>
        <p:nvSpPr>
          <p:cNvPr id="10" name="TextBox 9"/>
          <p:cNvSpPr txBox="1"/>
          <p:nvPr/>
        </p:nvSpPr>
        <p:spPr>
          <a:xfrm>
            <a:off x="5715000" y="3657600"/>
            <a:ext cx="713281" cy="369332"/>
          </a:xfrm>
          <a:prstGeom prst="rect">
            <a:avLst/>
          </a:prstGeom>
          <a:noFill/>
        </p:spPr>
        <p:txBody>
          <a:bodyPr wrap="none" rtlCol="0">
            <a:spAutoFit/>
          </a:bodyPr>
          <a:lstStyle/>
          <a:p>
            <a:r>
              <a:rPr lang="en-US" dirty="0" smtClean="0">
                <a:solidFill>
                  <a:schemeClr val="tx2">
                    <a:lumMod val="50000"/>
                  </a:schemeClr>
                </a:solidFill>
              </a:rPr>
              <a:t>CODE</a:t>
            </a:r>
            <a:endParaRPr lang="en-US" dirty="0">
              <a:solidFill>
                <a:schemeClr val="tx2">
                  <a:lumMod val="50000"/>
                </a:schemeClr>
              </a:solidFill>
            </a:endParaRPr>
          </a:p>
        </p:txBody>
      </p:sp>
      <p:sp>
        <p:nvSpPr>
          <p:cNvPr id="11" name="TextBox 10"/>
          <p:cNvSpPr txBox="1"/>
          <p:nvPr/>
        </p:nvSpPr>
        <p:spPr>
          <a:xfrm>
            <a:off x="2895600" y="3657600"/>
            <a:ext cx="666844" cy="369332"/>
          </a:xfrm>
          <a:prstGeom prst="rect">
            <a:avLst/>
          </a:prstGeom>
          <a:noFill/>
        </p:spPr>
        <p:txBody>
          <a:bodyPr wrap="none" rtlCol="0">
            <a:spAutoFit/>
          </a:bodyPr>
          <a:lstStyle/>
          <a:p>
            <a:r>
              <a:rPr lang="en-US" dirty="0" smtClean="0">
                <a:solidFill>
                  <a:schemeClr val="tx2">
                    <a:lumMod val="50000"/>
                  </a:schemeClr>
                </a:solidFill>
              </a:rPr>
              <a:t>DATA</a:t>
            </a:r>
            <a:endParaRPr lang="en-US" dirty="0">
              <a:solidFill>
                <a:schemeClr val="tx2">
                  <a:lumMod val="50000"/>
                </a:schemeClr>
              </a:solidFill>
            </a:endParaRPr>
          </a:p>
        </p:txBody>
      </p:sp>
      <p:sp>
        <p:nvSpPr>
          <p:cNvPr id="12" name="TextBox 11"/>
          <p:cNvSpPr txBox="1"/>
          <p:nvPr/>
        </p:nvSpPr>
        <p:spPr>
          <a:xfrm>
            <a:off x="6400800" y="2057400"/>
            <a:ext cx="755548" cy="369332"/>
          </a:xfrm>
          <a:prstGeom prst="rect">
            <a:avLst/>
          </a:prstGeom>
          <a:noFill/>
        </p:spPr>
        <p:txBody>
          <a:bodyPr wrap="none" rtlCol="0">
            <a:spAutoFit/>
          </a:bodyPr>
          <a:lstStyle/>
          <a:p>
            <a:r>
              <a:rPr lang="en-US" dirty="0" smtClean="0">
                <a:solidFill>
                  <a:srgbClr val="C8CACC"/>
                </a:solidFill>
              </a:rPr>
              <a:t>BUILD</a:t>
            </a:r>
            <a:endParaRPr lang="en-US" dirty="0">
              <a:solidFill>
                <a:srgbClr val="C8CACC"/>
              </a:solidFill>
            </a:endParaRPr>
          </a:p>
        </p:txBody>
      </p:sp>
      <p:sp>
        <p:nvSpPr>
          <p:cNvPr id="13" name="TextBox 12"/>
          <p:cNvSpPr txBox="1"/>
          <p:nvPr/>
        </p:nvSpPr>
        <p:spPr>
          <a:xfrm>
            <a:off x="1905000" y="2057400"/>
            <a:ext cx="799843" cy="369332"/>
          </a:xfrm>
          <a:prstGeom prst="rect">
            <a:avLst/>
          </a:prstGeom>
          <a:noFill/>
        </p:spPr>
        <p:txBody>
          <a:bodyPr wrap="none" rtlCol="0">
            <a:spAutoFit/>
          </a:bodyPr>
          <a:lstStyle/>
          <a:p>
            <a:r>
              <a:rPr lang="en-US" dirty="0" smtClean="0">
                <a:solidFill>
                  <a:srgbClr val="C8CACC"/>
                </a:solidFill>
              </a:rPr>
              <a:t>LEARN</a:t>
            </a:r>
            <a:endParaRPr lang="en-US" dirty="0">
              <a:solidFill>
                <a:srgbClr val="C8CACC"/>
              </a:solidFill>
            </a:endParaRPr>
          </a:p>
        </p:txBody>
      </p:sp>
      <p:sp>
        <p:nvSpPr>
          <p:cNvPr id="14" name="TextBox 13"/>
          <p:cNvSpPr txBox="1"/>
          <p:nvPr/>
        </p:nvSpPr>
        <p:spPr>
          <a:xfrm>
            <a:off x="4167280" y="5269468"/>
            <a:ext cx="1014320" cy="338554"/>
          </a:xfrm>
          <a:prstGeom prst="rect">
            <a:avLst/>
          </a:prstGeom>
          <a:noFill/>
        </p:spPr>
        <p:txBody>
          <a:bodyPr wrap="none" rtlCol="0">
            <a:spAutoFit/>
          </a:bodyPr>
          <a:lstStyle/>
          <a:p>
            <a:r>
              <a:rPr lang="en-US" sz="1600" dirty="0" smtClean="0">
                <a:solidFill>
                  <a:schemeClr val="accent2">
                    <a:lumMod val="50000"/>
                  </a:schemeClr>
                </a:solidFill>
              </a:rPr>
              <a:t>MEASURE</a:t>
            </a:r>
            <a:endParaRPr lang="en-US" sz="1600" dirty="0">
              <a:solidFill>
                <a:schemeClr val="accent2">
                  <a:lumMod val="50000"/>
                </a:schemeClr>
              </a:solidFill>
            </a:endParaRPr>
          </a:p>
        </p:txBody>
      </p:sp>
      <p:sp>
        <p:nvSpPr>
          <p:cNvPr id="17" name="TextBox 16"/>
          <p:cNvSpPr txBox="1"/>
          <p:nvPr/>
        </p:nvSpPr>
        <p:spPr>
          <a:xfrm>
            <a:off x="7772400" y="1905000"/>
            <a:ext cx="1205165" cy="338554"/>
          </a:xfrm>
          <a:prstGeom prst="rect">
            <a:avLst/>
          </a:prstGeom>
          <a:noFill/>
        </p:spPr>
        <p:txBody>
          <a:bodyPr wrap="none" rtlCol="0">
            <a:spAutoFit/>
          </a:bodyPr>
          <a:lstStyle/>
          <a:p>
            <a:r>
              <a:rPr lang="en-US" sz="1600" i="1" dirty="0" smtClean="0">
                <a:solidFill>
                  <a:srgbClr val="C8CACC"/>
                </a:solidFill>
              </a:rPr>
              <a:t>Code Faster</a:t>
            </a:r>
            <a:endParaRPr lang="en-US" sz="1600" i="1" dirty="0">
              <a:solidFill>
                <a:srgbClr val="C8CACC"/>
              </a:solidFill>
            </a:endParaRPr>
          </a:p>
        </p:txBody>
      </p:sp>
      <p:sp>
        <p:nvSpPr>
          <p:cNvPr id="18" name="TextBox 17"/>
          <p:cNvSpPr txBox="1"/>
          <p:nvPr/>
        </p:nvSpPr>
        <p:spPr>
          <a:xfrm>
            <a:off x="7790052" y="2209800"/>
            <a:ext cx="1081421" cy="523220"/>
          </a:xfrm>
          <a:prstGeom prst="rect">
            <a:avLst/>
          </a:prstGeom>
          <a:noFill/>
        </p:spPr>
        <p:txBody>
          <a:bodyPr wrap="none" rtlCol="0">
            <a:spAutoFit/>
          </a:bodyPr>
          <a:lstStyle/>
          <a:p>
            <a:pPr algn="r"/>
            <a:r>
              <a:rPr lang="en-US" sz="1400" dirty="0" smtClean="0">
                <a:solidFill>
                  <a:srgbClr val="C8CACC"/>
                </a:solidFill>
              </a:rPr>
              <a:t>Continuous</a:t>
            </a:r>
          </a:p>
          <a:p>
            <a:pPr algn="r"/>
            <a:r>
              <a:rPr lang="en-US" sz="1400" dirty="0" smtClean="0">
                <a:solidFill>
                  <a:srgbClr val="C8CACC"/>
                </a:solidFill>
              </a:rPr>
              <a:t>Deployment</a:t>
            </a:r>
            <a:endParaRPr lang="en-US" sz="1400" dirty="0">
              <a:solidFill>
                <a:srgbClr val="C8CACC"/>
              </a:solidFill>
            </a:endParaRPr>
          </a:p>
        </p:txBody>
      </p:sp>
      <p:sp>
        <p:nvSpPr>
          <p:cNvPr id="19" name="TextBox 18"/>
          <p:cNvSpPr txBox="1"/>
          <p:nvPr/>
        </p:nvSpPr>
        <p:spPr>
          <a:xfrm>
            <a:off x="8077200" y="2057400"/>
            <a:ext cx="184666" cy="369332"/>
          </a:xfrm>
          <a:prstGeom prst="rect">
            <a:avLst/>
          </a:prstGeom>
          <a:noFill/>
        </p:spPr>
        <p:txBody>
          <a:bodyPr wrap="none" rtlCol="0">
            <a:spAutoFit/>
          </a:bodyPr>
          <a:lstStyle/>
          <a:p>
            <a:endParaRPr lang="en-US" dirty="0"/>
          </a:p>
        </p:txBody>
      </p:sp>
      <p:sp>
        <p:nvSpPr>
          <p:cNvPr id="20" name="TextBox 19"/>
          <p:cNvSpPr txBox="1"/>
          <p:nvPr/>
        </p:nvSpPr>
        <p:spPr>
          <a:xfrm>
            <a:off x="2514600" y="5147846"/>
            <a:ext cx="1521758" cy="338554"/>
          </a:xfrm>
          <a:prstGeom prst="rect">
            <a:avLst/>
          </a:prstGeom>
          <a:noFill/>
        </p:spPr>
        <p:txBody>
          <a:bodyPr wrap="none" rtlCol="0">
            <a:spAutoFit/>
          </a:bodyPr>
          <a:lstStyle/>
          <a:p>
            <a:r>
              <a:rPr lang="en-US" sz="1600" i="1" dirty="0" smtClean="0">
                <a:solidFill>
                  <a:srgbClr val="632523"/>
                </a:solidFill>
              </a:rPr>
              <a:t>Measure Faster</a:t>
            </a:r>
            <a:endParaRPr lang="en-US" sz="1600" i="1" dirty="0">
              <a:solidFill>
                <a:srgbClr val="632523"/>
              </a:solidFill>
            </a:endParaRPr>
          </a:p>
        </p:txBody>
      </p:sp>
      <p:sp>
        <p:nvSpPr>
          <p:cNvPr id="21" name="TextBox 20"/>
          <p:cNvSpPr txBox="1"/>
          <p:nvPr/>
        </p:nvSpPr>
        <p:spPr>
          <a:xfrm>
            <a:off x="2514600" y="5410200"/>
            <a:ext cx="1357964" cy="307777"/>
          </a:xfrm>
          <a:prstGeom prst="rect">
            <a:avLst/>
          </a:prstGeom>
          <a:noFill/>
        </p:spPr>
        <p:txBody>
          <a:bodyPr wrap="none" rtlCol="0">
            <a:spAutoFit/>
          </a:bodyPr>
          <a:lstStyle/>
          <a:p>
            <a:r>
              <a:rPr lang="en-US" sz="1400" dirty="0" smtClean="0">
                <a:solidFill>
                  <a:schemeClr val="tx1">
                    <a:lumMod val="85000"/>
                    <a:lumOff val="15000"/>
                  </a:schemeClr>
                </a:solidFill>
              </a:rPr>
              <a:t>Rapid Split Tests</a:t>
            </a:r>
            <a:endParaRPr lang="en-US" sz="1400" dirty="0">
              <a:solidFill>
                <a:schemeClr val="tx1">
                  <a:lumMod val="85000"/>
                  <a:lumOff val="15000"/>
                </a:schemeClr>
              </a:solidFill>
            </a:endParaRPr>
          </a:p>
        </p:txBody>
      </p:sp>
      <p:sp>
        <p:nvSpPr>
          <p:cNvPr id="22" name="TextBox 21"/>
          <p:cNvSpPr txBox="1"/>
          <p:nvPr/>
        </p:nvSpPr>
        <p:spPr>
          <a:xfrm>
            <a:off x="228600" y="1905000"/>
            <a:ext cx="1254758" cy="338554"/>
          </a:xfrm>
          <a:prstGeom prst="rect">
            <a:avLst/>
          </a:prstGeom>
          <a:noFill/>
        </p:spPr>
        <p:txBody>
          <a:bodyPr wrap="none" rtlCol="0">
            <a:spAutoFit/>
          </a:bodyPr>
          <a:lstStyle/>
          <a:p>
            <a:r>
              <a:rPr lang="en-US" sz="1600" i="1" dirty="0" smtClean="0">
                <a:solidFill>
                  <a:srgbClr val="C8CACC"/>
                </a:solidFill>
              </a:rPr>
              <a:t>Learn Faster</a:t>
            </a:r>
            <a:endParaRPr lang="en-US" sz="1600" i="1" dirty="0">
              <a:solidFill>
                <a:srgbClr val="C8CACC"/>
              </a:solidFill>
            </a:endParaRPr>
          </a:p>
        </p:txBody>
      </p:sp>
      <p:sp>
        <p:nvSpPr>
          <p:cNvPr id="25" name="TextBox 24"/>
          <p:cNvSpPr txBox="1"/>
          <p:nvPr/>
        </p:nvSpPr>
        <p:spPr>
          <a:xfrm>
            <a:off x="228600" y="2209800"/>
            <a:ext cx="1302034" cy="523220"/>
          </a:xfrm>
          <a:prstGeom prst="rect">
            <a:avLst/>
          </a:prstGeom>
          <a:noFill/>
        </p:spPr>
        <p:txBody>
          <a:bodyPr wrap="none" rtlCol="0">
            <a:spAutoFit/>
          </a:bodyPr>
          <a:lstStyle/>
          <a:p>
            <a:r>
              <a:rPr lang="en-US" sz="1400" dirty="0" smtClean="0">
                <a:solidFill>
                  <a:srgbClr val="C8CACC"/>
                </a:solidFill>
              </a:rPr>
              <a:t>Five Whys Root</a:t>
            </a:r>
          </a:p>
          <a:p>
            <a:r>
              <a:rPr lang="en-US" sz="1400" dirty="0" smtClean="0">
                <a:solidFill>
                  <a:srgbClr val="C8CACC"/>
                </a:solidFill>
              </a:rPr>
              <a:t>Cause Analysis</a:t>
            </a:r>
            <a:endParaRPr lang="en-US" sz="1400" dirty="0">
              <a:solidFill>
                <a:srgbClr val="C8CACC"/>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Split-testing all the time</a:t>
            </a:r>
            <a:endParaRPr lang="en-US" dirty="0"/>
          </a:p>
        </p:txBody>
      </p:sp>
      <p:sp>
        <p:nvSpPr>
          <p:cNvPr id="3" name="Content Placeholder 2"/>
          <p:cNvSpPr>
            <a:spLocks noGrp="1"/>
          </p:cNvSpPr>
          <p:nvPr>
            <p:ph idx="1"/>
          </p:nvPr>
        </p:nvSpPr>
        <p:spPr/>
        <p:txBody>
          <a:bodyPr/>
          <a:lstStyle/>
          <a:p>
            <a:r>
              <a:rPr lang="en-US" dirty="0" smtClean="0"/>
              <a:t>A/B testing is key to validating your hypotheses</a:t>
            </a:r>
          </a:p>
          <a:p>
            <a:r>
              <a:rPr lang="en-US" dirty="0" smtClean="0"/>
              <a:t>Has to be simple enough for everyone to use and understand it</a:t>
            </a:r>
          </a:p>
          <a:p>
            <a:r>
              <a:rPr lang="en-US" dirty="0" smtClean="0"/>
              <a:t>Make creating a split-test no more than </a:t>
            </a:r>
            <a:r>
              <a:rPr lang="en-US" i="1" dirty="0" smtClean="0"/>
              <a:t>one line of code:</a:t>
            </a:r>
          </a:p>
          <a:p>
            <a:endParaRPr lang="en-US" dirty="0"/>
          </a:p>
        </p:txBody>
      </p:sp>
      <p:sp>
        <p:nvSpPr>
          <p:cNvPr id="4" name="TextBox 3"/>
          <p:cNvSpPr txBox="1"/>
          <p:nvPr/>
        </p:nvSpPr>
        <p:spPr>
          <a:xfrm>
            <a:off x="2133600" y="4847272"/>
            <a:ext cx="3892074" cy="1477328"/>
          </a:xfrm>
          <a:prstGeom prst="rect">
            <a:avLst/>
          </a:prstGeom>
          <a:noFill/>
        </p:spPr>
        <p:txBody>
          <a:bodyPr wrap="none" rtlCol="0">
            <a:spAutoFit/>
          </a:bodyPr>
          <a:lstStyle/>
          <a:p>
            <a:r>
              <a:rPr lang="en-US" dirty="0" smtClean="0"/>
              <a:t>if( </a:t>
            </a:r>
            <a:r>
              <a:rPr lang="en-US" dirty="0" err="1" smtClean="0"/>
              <a:t>setup_experiment</a:t>
            </a:r>
            <a:r>
              <a:rPr lang="en-US" dirty="0" smtClean="0"/>
              <a:t>(...) == "control" ) {</a:t>
            </a:r>
          </a:p>
          <a:p>
            <a:r>
              <a:rPr lang="en-US" dirty="0" smtClean="0"/>
              <a:t>    // do it the old way</a:t>
            </a:r>
          </a:p>
          <a:p>
            <a:r>
              <a:rPr lang="en-US" dirty="0" smtClean="0"/>
              <a:t>} else {</a:t>
            </a:r>
          </a:p>
          <a:p>
            <a:r>
              <a:rPr lang="en-US" dirty="0" smtClean="0"/>
              <a:t>   // do it the new way</a:t>
            </a:r>
          </a:p>
          <a:p>
            <a:r>
              <a:rPr lang="en-US" dirty="0" smtClean="0"/>
              <a:t>}</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AAA’s of Metrics</a:t>
            </a:r>
            <a:endParaRPr lang="en-US" dirty="0"/>
          </a:p>
        </p:txBody>
      </p:sp>
      <p:sp>
        <p:nvSpPr>
          <p:cNvPr id="3" name="Content Placeholder 2"/>
          <p:cNvSpPr>
            <a:spLocks noGrp="1"/>
          </p:cNvSpPr>
          <p:nvPr>
            <p:ph idx="1"/>
          </p:nvPr>
        </p:nvSpPr>
        <p:spPr/>
        <p:txBody>
          <a:bodyPr/>
          <a:lstStyle/>
          <a:p>
            <a:r>
              <a:rPr lang="en-US" dirty="0" smtClean="0"/>
              <a:t>Actionable</a:t>
            </a:r>
          </a:p>
          <a:p>
            <a:r>
              <a:rPr lang="en-US" dirty="0" smtClean="0"/>
              <a:t>Accessible</a:t>
            </a:r>
          </a:p>
          <a:p>
            <a:r>
              <a:rPr lang="en-US" dirty="0" smtClean="0"/>
              <a:t>Auditable</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Measure the Macro</a:t>
            </a:r>
            <a:endParaRPr lang="en-US" dirty="0"/>
          </a:p>
        </p:txBody>
      </p:sp>
      <p:sp>
        <p:nvSpPr>
          <p:cNvPr id="3" name="Content Placeholder 2"/>
          <p:cNvSpPr>
            <a:spLocks noGrp="1"/>
          </p:cNvSpPr>
          <p:nvPr>
            <p:ph idx="1"/>
          </p:nvPr>
        </p:nvSpPr>
        <p:spPr/>
        <p:txBody>
          <a:bodyPr/>
          <a:lstStyle/>
          <a:p>
            <a:r>
              <a:rPr lang="en-US" dirty="0" smtClean="0"/>
              <a:t>Always look at cohort-based metrics over time</a:t>
            </a:r>
          </a:p>
          <a:p>
            <a:r>
              <a:rPr lang="en-US" dirty="0" smtClean="0"/>
              <a:t>Split-test the small, measure the large</a:t>
            </a:r>
          </a:p>
          <a:p>
            <a:endParaRPr lang="en-US" dirty="0" smtClean="0"/>
          </a:p>
        </p:txBody>
      </p:sp>
      <p:graphicFrame>
        <p:nvGraphicFramePr>
          <p:cNvPr id="4" name="Table 3"/>
          <p:cNvGraphicFramePr>
            <a:graphicFrameLocks noGrp="1"/>
          </p:cNvGraphicFramePr>
          <p:nvPr/>
        </p:nvGraphicFramePr>
        <p:xfrm>
          <a:off x="990600" y="3124200"/>
          <a:ext cx="6096000" cy="333756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endParaRPr lang="en-US" dirty="0"/>
                    </a:p>
                  </a:txBody>
                  <a:tcPr/>
                </a:tc>
                <a:tc>
                  <a:txBody>
                    <a:bodyPr/>
                    <a:lstStyle/>
                    <a:p>
                      <a:r>
                        <a:rPr lang="en-US" dirty="0" smtClean="0"/>
                        <a:t>Control Group (A)</a:t>
                      </a:r>
                      <a:endParaRPr lang="en-US" dirty="0"/>
                    </a:p>
                  </a:txBody>
                  <a:tcPr/>
                </a:tc>
                <a:tc>
                  <a:txBody>
                    <a:bodyPr/>
                    <a:lstStyle/>
                    <a:p>
                      <a:r>
                        <a:rPr lang="en-US" dirty="0" smtClean="0"/>
                        <a:t>Experiment (B)</a:t>
                      </a:r>
                      <a:endParaRPr lang="en-US" dirty="0"/>
                    </a:p>
                  </a:txBody>
                  <a:tcPr/>
                </a:tc>
              </a:tr>
              <a:tr h="370840">
                <a:tc>
                  <a:txBody>
                    <a:bodyPr/>
                    <a:lstStyle/>
                    <a:p>
                      <a:r>
                        <a:rPr lang="en-US" dirty="0" smtClean="0"/>
                        <a:t># Registered</a:t>
                      </a:r>
                      <a:endParaRPr lang="en-US" dirty="0"/>
                    </a:p>
                  </a:txBody>
                  <a:tcPr/>
                </a:tc>
                <a:tc>
                  <a:txBody>
                    <a:bodyPr/>
                    <a:lstStyle/>
                    <a:p>
                      <a:r>
                        <a:rPr lang="en-US" dirty="0" smtClean="0"/>
                        <a:t>1025</a:t>
                      </a:r>
                      <a:endParaRPr lang="en-US" dirty="0"/>
                    </a:p>
                  </a:txBody>
                  <a:tcPr/>
                </a:tc>
                <a:tc>
                  <a:txBody>
                    <a:bodyPr/>
                    <a:lstStyle/>
                    <a:p>
                      <a:r>
                        <a:rPr lang="en-US" dirty="0" smtClean="0"/>
                        <a:t>1099</a:t>
                      </a:r>
                      <a:endParaRPr lang="en-US" dirty="0"/>
                    </a:p>
                  </a:txBody>
                  <a:tcPr/>
                </a:tc>
              </a:tr>
              <a:tr h="370840">
                <a:tc>
                  <a:txBody>
                    <a:bodyPr/>
                    <a:lstStyle/>
                    <a:p>
                      <a:r>
                        <a:rPr lang="en-US" dirty="0" smtClean="0"/>
                        <a:t>Downloads</a:t>
                      </a:r>
                      <a:endParaRPr lang="en-US" dirty="0"/>
                    </a:p>
                  </a:txBody>
                  <a:tcPr/>
                </a:tc>
                <a:tc>
                  <a:txBody>
                    <a:bodyPr/>
                    <a:lstStyle/>
                    <a:p>
                      <a:r>
                        <a:rPr lang="en-US" dirty="0" smtClean="0"/>
                        <a:t>755 (73%)</a:t>
                      </a:r>
                      <a:endParaRPr lang="en-US" dirty="0"/>
                    </a:p>
                  </a:txBody>
                  <a:tcPr/>
                </a:tc>
                <a:tc>
                  <a:txBody>
                    <a:bodyPr/>
                    <a:lstStyle/>
                    <a:p>
                      <a:r>
                        <a:rPr lang="en-US" dirty="0" smtClean="0"/>
                        <a:t>733</a:t>
                      </a:r>
                      <a:r>
                        <a:rPr lang="en-US" baseline="0" dirty="0" smtClean="0"/>
                        <a:t> (67%)</a:t>
                      </a:r>
                      <a:endParaRPr lang="en-US" dirty="0"/>
                    </a:p>
                  </a:txBody>
                  <a:tcPr/>
                </a:tc>
              </a:tr>
              <a:tr h="370840">
                <a:tc>
                  <a:txBody>
                    <a:bodyPr/>
                    <a:lstStyle/>
                    <a:p>
                      <a:r>
                        <a:rPr lang="en-US" dirty="0" smtClean="0"/>
                        <a:t>Active days</a:t>
                      </a:r>
                      <a:r>
                        <a:rPr lang="en-US" baseline="0" dirty="0" smtClean="0"/>
                        <a:t> 0-</a:t>
                      </a:r>
                      <a:r>
                        <a:rPr lang="en-US" dirty="0" smtClean="0"/>
                        <a:t>1</a:t>
                      </a:r>
                      <a:endParaRPr lang="en-US" dirty="0"/>
                    </a:p>
                  </a:txBody>
                  <a:tcPr/>
                </a:tc>
                <a:tc>
                  <a:txBody>
                    <a:bodyPr/>
                    <a:lstStyle/>
                    <a:p>
                      <a:r>
                        <a:rPr lang="en-US" dirty="0" smtClean="0"/>
                        <a:t>600 (58%)</a:t>
                      </a:r>
                      <a:endParaRPr lang="en-US" dirty="0"/>
                    </a:p>
                  </a:txBody>
                  <a:tcPr/>
                </a:tc>
                <a:tc>
                  <a:txBody>
                    <a:bodyPr/>
                    <a:lstStyle/>
                    <a:p>
                      <a:r>
                        <a:rPr lang="en-US" dirty="0" smtClean="0"/>
                        <a:t>650 (59%)</a:t>
                      </a:r>
                      <a:endParaRPr lang="en-US" dirty="0"/>
                    </a:p>
                  </a:txBody>
                  <a:tcPr/>
                </a:tc>
              </a:tr>
              <a:tr h="370840">
                <a:tc>
                  <a:txBody>
                    <a:bodyPr/>
                    <a:lstStyle/>
                    <a:p>
                      <a:r>
                        <a:rPr lang="en-US" dirty="0" smtClean="0"/>
                        <a:t>Active</a:t>
                      </a:r>
                      <a:r>
                        <a:rPr lang="en-US" baseline="0" dirty="0" smtClean="0"/>
                        <a:t> </a:t>
                      </a:r>
                      <a:r>
                        <a:rPr lang="en-US" dirty="0" smtClean="0"/>
                        <a:t>days</a:t>
                      </a:r>
                      <a:r>
                        <a:rPr lang="en-US" baseline="0" dirty="0" smtClean="0"/>
                        <a:t> 1-</a:t>
                      </a:r>
                      <a:r>
                        <a:rPr lang="en-US" dirty="0" smtClean="0"/>
                        <a:t>3</a:t>
                      </a:r>
                      <a:endParaRPr lang="en-US" dirty="0"/>
                    </a:p>
                  </a:txBody>
                  <a:tcPr/>
                </a:tc>
                <a:tc>
                  <a:txBody>
                    <a:bodyPr/>
                    <a:lstStyle/>
                    <a:p>
                      <a:r>
                        <a:rPr lang="en-US" dirty="0" smtClean="0"/>
                        <a:t>500 (48%)</a:t>
                      </a:r>
                      <a:endParaRPr lang="en-US" dirty="0"/>
                    </a:p>
                  </a:txBody>
                  <a:tcPr/>
                </a:tc>
                <a:tc>
                  <a:txBody>
                    <a:bodyPr/>
                    <a:lstStyle/>
                    <a:p>
                      <a:r>
                        <a:rPr lang="en-US" dirty="0" smtClean="0"/>
                        <a:t>545 (49%)</a:t>
                      </a:r>
                      <a:endParaRPr lang="en-US" dirty="0"/>
                    </a:p>
                  </a:txBody>
                  <a:tcPr/>
                </a:tc>
              </a:tr>
              <a:tr h="370840">
                <a:tc>
                  <a:txBody>
                    <a:bodyPr/>
                    <a:lstStyle/>
                    <a:p>
                      <a:r>
                        <a:rPr lang="en-US" dirty="0" smtClean="0"/>
                        <a:t>Active days</a:t>
                      </a:r>
                      <a:r>
                        <a:rPr lang="en-US" baseline="0" dirty="0" smtClean="0"/>
                        <a:t> 3-</a:t>
                      </a:r>
                      <a:r>
                        <a:rPr lang="en-US" dirty="0" smtClean="0"/>
                        <a:t>10</a:t>
                      </a:r>
                      <a:endParaRPr lang="en-US" dirty="0"/>
                    </a:p>
                  </a:txBody>
                  <a:tcPr/>
                </a:tc>
                <a:tc>
                  <a:txBody>
                    <a:bodyPr/>
                    <a:lstStyle/>
                    <a:p>
                      <a:r>
                        <a:rPr lang="en-US" dirty="0" smtClean="0"/>
                        <a:t>300 (29%)</a:t>
                      </a:r>
                      <a:endParaRPr lang="en-US" dirty="0"/>
                    </a:p>
                  </a:txBody>
                  <a:tcPr/>
                </a:tc>
                <a:tc>
                  <a:txBody>
                    <a:bodyPr/>
                    <a:lstStyle/>
                    <a:p>
                      <a:r>
                        <a:rPr lang="en-US" dirty="0" smtClean="0"/>
                        <a:t>330 (30%)</a:t>
                      </a:r>
                      <a:endParaRPr lang="en-US" dirty="0"/>
                    </a:p>
                  </a:txBody>
                  <a:tcPr/>
                </a:tc>
              </a:tr>
              <a:tr h="370840">
                <a:tc>
                  <a:txBody>
                    <a:bodyPr/>
                    <a:lstStyle/>
                    <a:p>
                      <a:r>
                        <a:rPr lang="en-US" dirty="0" smtClean="0"/>
                        <a:t>Active</a:t>
                      </a:r>
                      <a:r>
                        <a:rPr lang="en-US" baseline="0" dirty="0" smtClean="0"/>
                        <a:t> </a:t>
                      </a:r>
                      <a:r>
                        <a:rPr lang="en-US" dirty="0" smtClean="0"/>
                        <a:t>days</a:t>
                      </a:r>
                      <a:r>
                        <a:rPr lang="en-US" baseline="0" dirty="0" smtClean="0"/>
                        <a:t> 10-30</a:t>
                      </a:r>
                      <a:endParaRPr lang="en-US" dirty="0"/>
                    </a:p>
                  </a:txBody>
                  <a:tcPr/>
                </a:tc>
                <a:tc>
                  <a:txBody>
                    <a:bodyPr/>
                    <a:lstStyle/>
                    <a:p>
                      <a:r>
                        <a:rPr lang="en-US" dirty="0" smtClean="0"/>
                        <a:t>250 (24%)</a:t>
                      </a:r>
                      <a:endParaRPr lang="en-US" dirty="0"/>
                    </a:p>
                  </a:txBody>
                  <a:tcPr/>
                </a:tc>
                <a:tc>
                  <a:txBody>
                    <a:bodyPr/>
                    <a:lstStyle/>
                    <a:p>
                      <a:r>
                        <a:rPr lang="en-US" dirty="0" smtClean="0"/>
                        <a:t>290</a:t>
                      </a:r>
                      <a:r>
                        <a:rPr lang="en-US" baseline="0" dirty="0" smtClean="0"/>
                        <a:t> (26%)</a:t>
                      </a:r>
                      <a:endParaRPr lang="en-US" dirty="0"/>
                    </a:p>
                  </a:txBody>
                  <a:tcPr/>
                </a:tc>
              </a:tr>
              <a:tr h="370840">
                <a:tc>
                  <a:txBody>
                    <a:bodyPr/>
                    <a:lstStyle/>
                    <a:p>
                      <a:r>
                        <a:rPr lang="en-US" dirty="0" smtClean="0"/>
                        <a:t>Total</a:t>
                      </a:r>
                      <a:r>
                        <a:rPr lang="en-US" baseline="0" dirty="0" smtClean="0"/>
                        <a:t> Revenue</a:t>
                      </a:r>
                      <a:endParaRPr lang="en-US" dirty="0"/>
                    </a:p>
                  </a:txBody>
                  <a:tcPr/>
                </a:tc>
                <a:tc>
                  <a:txBody>
                    <a:bodyPr/>
                    <a:lstStyle/>
                    <a:p>
                      <a:r>
                        <a:rPr lang="en-US" dirty="0" smtClean="0"/>
                        <a:t>$3210.50</a:t>
                      </a:r>
                      <a:endParaRPr lang="en-US" dirty="0"/>
                    </a:p>
                  </a:txBody>
                  <a:tcPr/>
                </a:tc>
                <a:tc>
                  <a:txBody>
                    <a:bodyPr/>
                    <a:lstStyle/>
                    <a:p>
                      <a:r>
                        <a:rPr lang="en-US" dirty="0" smtClean="0"/>
                        <a:t>$3450.10</a:t>
                      </a:r>
                      <a:endParaRPr lang="en-US" dirty="0"/>
                    </a:p>
                  </a:txBody>
                  <a:tcPr/>
                </a:tc>
              </a:tr>
              <a:tr h="370840">
                <a:tc>
                  <a:txBody>
                    <a:bodyPr/>
                    <a:lstStyle/>
                    <a:p>
                      <a:r>
                        <a:rPr lang="en-US" dirty="0" smtClean="0"/>
                        <a:t>RPU</a:t>
                      </a:r>
                      <a:endParaRPr lang="en-US" dirty="0"/>
                    </a:p>
                  </a:txBody>
                  <a:tcPr/>
                </a:tc>
                <a:tc>
                  <a:txBody>
                    <a:bodyPr/>
                    <a:lstStyle/>
                    <a:p>
                      <a:r>
                        <a:rPr lang="en-US" dirty="0" smtClean="0"/>
                        <a:t>$3.13</a:t>
                      </a:r>
                      <a:endParaRPr lang="en-US" dirty="0"/>
                    </a:p>
                  </a:txBody>
                  <a:tcPr/>
                </a:tc>
                <a:tc>
                  <a:txBody>
                    <a:bodyPr/>
                    <a:lstStyle/>
                    <a:p>
                      <a:r>
                        <a:rPr lang="en-US" dirty="0" smtClean="0"/>
                        <a:t>$3.14</a:t>
                      </a:r>
                      <a:endParaRPr lang="en-US" dirty="0"/>
                    </a:p>
                  </a:txBody>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6" name="Picture 15" descr="five_whys-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0" y="0"/>
            <a:ext cx="9144000" cy="6858000"/>
          </a:xfrm>
          <a:prstGeom prst="rect">
            <a:avLst/>
          </a:prstGeom>
        </p:spPr>
      </p:pic>
      <p:sp>
        <p:nvSpPr>
          <p:cNvPr id="2" name="Title 1"/>
          <p:cNvSpPr>
            <a:spLocks noGrp="1"/>
          </p:cNvSpPr>
          <p:nvPr>
            <p:ph type="title"/>
          </p:nvPr>
        </p:nvSpPr>
        <p:spPr>
          <a:xfrm>
            <a:off x="457200" y="-228600"/>
            <a:ext cx="8229600" cy="1143000"/>
          </a:xfrm>
        </p:spPr>
        <p:txBody>
          <a:bodyPr>
            <a:normAutofit/>
          </a:bodyPr>
          <a:lstStyle/>
          <a:p>
            <a:r>
              <a:rPr lang="en-US" sz="2900" dirty="0" smtClean="0">
                <a:solidFill>
                  <a:schemeClr val="tx1">
                    <a:lumMod val="85000"/>
                    <a:lumOff val="15000"/>
                  </a:schemeClr>
                </a:solidFill>
              </a:rPr>
              <a:t>Five Whys</a:t>
            </a:r>
            <a:endParaRPr lang="en-US" sz="2900" dirty="0">
              <a:solidFill>
                <a:schemeClr val="tx1">
                  <a:lumMod val="85000"/>
                  <a:lumOff val="15000"/>
                </a:schemeClr>
              </a:solidFill>
            </a:endParaRPr>
          </a:p>
        </p:txBody>
      </p:sp>
      <p:sp>
        <p:nvSpPr>
          <p:cNvPr id="9" name="TextBox 8"/>
          <p:cNvSpPr txBox="1"/>
          <p:nvPr/>
        </p:nvSpPr>
        <p:spPr>
          <a:xfrm>
            <a:off x="4267200" y="1143000"/>
            <a:ext cx="736099" cy="369332"/>
          </a:xfrm>
          <a:prstGeom prst="rect">
            <a:avLst/>
          </a:prstGeom>
          <a:noFill/>
        </p:spPr>
        <p:txBody>
          <a:bodyPr wrap="none" rtlCol="0">
            <a:spAutoFit/>
          </a:bodyPr>
          <a:lstStyle/>
          <a:p>
            <a:r>
              <a:rPr lang="en-US" dirty="0" smtClean="0">
                <a:solidFill>
                  <a:schemeClr val="tx2">
                    <a:lumMod val="50000"/>
                  </a:schemeClr>
                </a:solidFill>
              </a:rPr>
              <a:t>IDEAS</a:t>
            </a:r>
            <a:endParaRPr lang="en-US" dirty="0">
              <a:solidFill>
                <a:schemeClr val="tx2">
                  <a:lumMod val="50000"/>
                </a:schemeClr>
              </a:solidFill>
            </a:endParaRPr>
          </a:p>
        </p:txBody>
      </p:sp>
      <p:sp>
        <p:nvSpPr>
          <p:cNvPr id="10" name="TextBox 9"/>
          <p:cNvSpPr txBox="1"/>
          <p:nvPr/>
        </p:nvSpPr>
        <p:spPr>
          <a:xfrm>
            <a:off x="5715000" y="3657600"/>
            <a:ext cx="713281" cy="369332"/>
          </a:xfrm>
          <a:prstGeom prst="rect">
            <a:avLst/>
          </a:prstGeom>
          <a:noFill/>
        </p:spPr>
        <p:txBody>
          <a:bodyPr wrap="none" rtlCol="0">
            <a:spAutoFit/>
          </a:bodyPr>
          <a:lstStyle/>
          <a:p>
            <a:r>
              <a:rPr lang="en-US" dirty="0" smtClean="0">
                <a:solidFill>
                  <a:schemeClr val="tx2">
                    <a:lumMod val="50000"/>
                  </a:schemeClr>
                </a:solidFill>
              </a:rPr>
              <a:t>CODE</a:t>
            </a:r>
            <a:endParaRPr lang="en-US" dirty="0">
              <a:solidFill>
                <a:schemeClr val="tx2">
                  <a:lumMod val="50000"/>
                </a:schemeClr>
              </a:solidFill>
            </a:endParaRPr>
          </a:p>
        </p:txBody>
      </p:sp>
      <p:sp>
        <p:nvSpPr>
          <p:cNvPr id="11" name="TextBox 10"/>
          <p:cNvSpPr txBox="1"/>
          <p:nvPr/>
        </p:nvSpPr>
        <p:spPr>
          <a:xfrm>
            <a:off x="2895600" y="3657600"/>
            <a:ext cx="666844" cy="369332"/>
          </a:xfrm>
          <a:prstGeom prst="rect">
            <a:avLst/>
          </a:prstGeom>
          <a:noFill/>
        </p:spPr>
        <p:txBody>
          <a:bodyPr wrap="none" rtlCol="0">
            <a:spAutoFit/>
          </a:bodyPr>
          <a:lstStyle/>
          <a:p>
            <a:r>
              <a:rPr lang="en-US" dirty="0" smtClean="0">
                <a:solidFill>
                  <a:schemeClr val="tx2">
                    <a:lumMod val="50000"/>
                  </a:schemeClr>
                </a:solidFill>
              </a:rPr>
              <a:t>DATA</a:t>
            </a:r>
            <a:endParaRPr lang="en-US" dirty="0">
              <a:solidFill>
                <a:schemeClr val="tx2">
                  <a:lumMod val="50000"/>
                </a:schemeClr>
              </a:solidFill>
            </a:endParaRPr>
          </a:p>
        </p:txBody>
      </p:sp>
      <p:sp>
        <p:nvSpPr>
          <p:cNvPr id="12" name="TextBox 11"/>
          <p:cNvSpPr txBox="1"/>
          <p:nvPr/>
        </p:nvSpPr>
        <p:spPr>
          <a:xfrm>
            <a:off x="6400800" y="2057400"/>
            <a:ext cx="755548" cy="369332"/>
          </a:xfrm>
          <a:prstGeom prst="rect">
            <a:avLst/>
          </a:prstGeom>
          <a:noFill/>
        </p:spPr>
        <p:txBody>
          <a:bodyPr wrap="none" rtlCol="0">
            <a:spAutoFit/>
          </a:bodyPr>
          <a:lstStyle/>
          <a:p>
            <a:r>
              <a:rPr lang="en-US" dirty="0" smtClean="0">
                <a:solidFill>
                  <a:srgbClr val="C8CACC"/>
                </a:solidFill>
              </a:rPr>
              <a:t>BUILD</a:t>
            </a:r>
            <a:endParaRPr lang="en-US" dirty="0">
              <a:solidFill>
                <a:srgbClr val="C8CACC"/>
              </a:solidFill>
            </a:endParaRPr>
          </a:p>
        </p:txBody>
      </p:sp>
      <p:sp>
        <p:nvSpPr>
          <p:cNvPr id="13" name="TextBox 12"/>
          <p:cNvSpPr txBox="1"/>
          <p:nvPr/>
        </p:nvSpPr>
        <p:spPr>
          <a:xfrm>
            <a:off x="1905000" y="2057400"/>
            <a:ext cx="799843" cy="369332"/>
          </a:xfrm>
          <a:prstGeom prst="rect">
            <a:avLst/>
          </a:prstGeom>
          <a:noFill/>
        </p:spPr>
        <p:txBody>
          <a:bodyPr wrap="none" rtlCol="0">
            <a:spAutoFit/>
          </a:bodyPr>
          <a:lstStyle/>
          <a:p>
            <a:r>
              <a:rPr lang="en-US" dirty="0" smtClean="0">
                <a:solidFill>
                  <a:schemeClr val="accent2">
                    <a:lumMod val="50000"/>
                  </a:schemeClr>
                </a:solidFill>
              </a:rPr>
              <a:t>LEARN</a:t>
            </a:r>
            <a:endParaRPr lang="en-US" dirty="0">
              <a:solidFill>
                <a:schemeClr val="accent2">
                  <a:lumMod val="50000"/>
                </a:schemeClr>
              </a:solidFill>
            </a:endParaRPr>
          </a:p>
        </p:txBody>
      </p:sp>
      <p:sp>
        <p:nvSpPr>
          <p:cNvPr id="14" name="TextBox 13"/>
          <p:cNvSpPr txBox="1"/>
          <p:nvPr/>
        </p:nvSpPr>
        <p:spPr>
          <a:xfrm>
            <a:off x="4167280" y="5269468"/>
            <a:ext cx="1014320" cy="338554"/>
          </a:xfrm>
          <a:prstGeom prst="rect">
            <a:avLst/>
          </a:prstGeom>
          <a:noFill/>
        </p:spPr>
        <p:txBody>
          <a:bodyPr wrap="none" rtlCol="0">
            <a:spAutoFit/>
          </a:bodyPr>
          <a:lstStyle/>
          <a:p>
            <a:r>
              <a:rPr lang="en-US" sz="1600" dirty="0" smtClean="0">
                <a:solidFill>
                  <a:srgbClr val="C8CACC"/>
                </a:solidFill>
              </a:rPr>
              <a:t>MEASURE</a:t>
            </a:r>
            <a:endParaRPr lang="en-US" sz="1600" dirty="0">
              <a:solidFill>
                <a:srgbClr val="C8CACC"/>
              </a:solidFill>
            </a:endParaRPr>
          </a:p>
        </p:txBody>
      </p:sp>
      <p:sp>
        <p:nvSpPr>
          <p:cNvPr id="17" name="TextBox 16"/>
          <p:cNvSpPr txBox="1"/>
          <p:nvPr/>
        </p:nvSpPr>
        <p:spPr>
          <a:xfrm>
            <a:off x="7772400" y="1905000"/>
            <a:ext cx="1205165" cy="338554"/>
          </a:xfrm>
          <a:prstGeom prst="rect">
            <a:avLst/>
          </a:prstGeom>
          <a:noFill/>
        </p:spPr>
        <p:txBody>
          <a:bodyPr wrap="none" rtlCol="0">
            <a:spAutoFit/>
          </a:bodyPr>
          <a:lstStyle/>
          <a:p>
            <a:r>
              <a:rPr lang="en-US" sz="1600" i="1" dirty="0" smtClean="0">
                <a:solidFill>
                  <a:srgbClr val="C8CACC"/>
                </a:solidFill>
              </a:rPr>
              <a:t>Code Faster</a:t>
            </a:r>
            <a:endParaRPr lang="en-US" sz="1600" i="1" dirty="0">
              <a:solidFill>
                <a:srgbClr val="C8CACC"/>
              </a:solidFill>
            </a:endParaRPr>
          </a:p>
        </p:txBody>
      </p:sp>
      <p:sp>
        <p:nvSpPr>
          <p:cNvPr id="18" name="TextBox 17"/>
          <p:cNvSpPr txBox="1"/>
          <p:nvPr/>
        </p:nvSpPr>
        <p:spPr>
          <a:xfrm>
            <a:off x="7790052" y="2209800"/>
            <a:ext cx="1081421" cy="523220"/>
          </a:xfrm>
          <a:prstGeom prst="rect">
            <a:avLst/>
          </a:prstGeom>
          <a:noFill/>
        </p:spPr>
        <p:txBody>
          <a:bodyPr wrap="none" rtlCol="0">
            <a:spAutoFit/>
          </a:bodyPr>
          <a:lstStyle/>
          <a:p>
            <a:pPr algn="r"/>
            <a:r>
              <a:rPr lang="en-US" sz="1400" dirty="0" smtClean="0">
                <a:solidFill>
                  <a:srgbClr val="C8CACC"/>
                </a:solidFill>
              </a:rPr>
              <a:t>Continuous</a:t>
            </a:r>
          </a:p>
          <a:p>
            <a:pPr algn="r"/>
            <a:r>
              <a:rPr lang="en-US" sz="1400" dirty="0" smtClean="0">
                <a:solidFill>
                  <a:srgbClr val="C8CACC"/>
                </a:solidFill>
              </a:rPr>
              <a:t>Deployment</a:t>
            </a:r>
            <a:endParaRPr lang="en-US" sz="1400" dirty="0">
              <a:solidFill>
                <a:srgbClr val="C8CACC"/>
              </a:solidFill>
            </a:endParaRPr>
          </a:p>
        </p:txBody>
      </p:sp>
      <p:sp>
        <p:nvSpPr>
          <p:cNvPr id="19" name="TextBox 18"/>
          <p:cNvSpPr txBox="1"/>
          <p:nvPr/>
        </p:nvSpPr>
        <p:spPr>
          <a:xfrm>
            <a:off x="8077200" y="2057400"/>
            <a:ext cx="184666" cy="369332"/>
          </a:xfrm>
          <a:prstGeom prst="rect">
            <a:avLst/>
          </a:prstGeom>
          <a:noFill/>
        </p:spPr>
        <p:txBody>
          <a:bodyPr wrap="none" rtlCol="0">
            <a:spAutoFit/>
          </a:bodyPr>
          <a:lstStyle/>
          <a:p>
            <a:endParaRPr lang="en-US" dirty="0"/>
          </a:p>
        </p:txBody>
      </p:sp>
      <p:sp>
        <p:nvSpPr>
          <p:cNvPr id="20" name="TextBox 19"/>
          <p:cNvSpPr txBox="1"/>
          <p:nvPr/>
        </p:nvSpPr>
        <p:spPr>
          <a:xfrm>
            <a:off x="2514600" y="5147846"/>
            <a:ext cx="1521758" cy="338554"/>
          </a:xfrm>
          <a:prstGeom prst="rect">
            <a:avLst/>
          </a:prstGeom>
          <a:noFill/>
        </p:spPr>
        <p:txBody>
          <a:bodyPr wrap="none" rtlCol="0">
            <a:spAutoFit/>
          </a:bodyPr>
          <a:lstStyle/>
          <a:p>
            <a:r>
              <a:rPr lang="en-US" sz="1600" i="1" dirty="0" smtClean="0">
                <a:solidFill>
                  <a:srgbClr val="C8CACC"/>
                </a:solidFill>
              </a:rPr>
              <a:t>Measure Faster</a:t>
            </a:r>
            <a:endParaRPr lang="en-US" sz="1600" i="1" dirty="0">
              <a:solidFill>
                <a:srgbClr val="C8CACC"/>
              </a:solidFill>
            </a:endParaRPr>
          </a:p>
        </p:txBody>
      </p:sp>
      <p:sp>
        <p:nvSpPr>
          <p:cNvPr id="21" name="TextBox 20"/>
          <p:cNvSpPr txBox="1"/>
          <p:nvPr/>
        </p:nvSpPr>
        <p:spPr>
          <a:xfrm>
            <a:off x="2514600" y="5410200"/>
            <a:ext cx="1357964" cy="307777"/>
          </a:xfrm>
          <a:prstGeom prst="rect">
            <a:avLst/>
          </a:prstGeom>
          <a:noFill/>
        </p:spPr>
        <p:txBody>
          <a:bodyPr wrap="none" rtlCol="0">
            <a:spAutoFit/>
          </a:bodyPr>
          <a:lstStyle/>
          <a:p>
            <a:r>
              <a:rPr lang="en-US" sz="1400" dirty="0" smtClean="0">
                <a:solidFill>
                  <a:srgbClr val="C8CACC"/>
                </a:solidFill>
              </a:rPr>
              <a:t>Rapid Split Tests</a:t>
            </a:r>
            <a:endParaRPr lang="en-US" sz="1400" dirty="0">
              <a:solidFill>
                <a:srgbClr val="C8CACC"/>
              </a:solidFill>
            </a:endParaRPr>
          </a:p>
        </p:txBody>
      </p:sp>
      <p:sp>
        <p:nvSpPr>
          <p:cNvPr id="22" name="TextBox 21"/>
          <p:cNvSpPr txBox="1"/>
          <p:nvPr/>
        </p:nvSpPr>
        <p:spPr>
          <a:xfrm>
            <a:off x="228600" y="1905000"/>
            <a:ext cx="1254758" cy="338554"/>
          </a:xfrm>
          <a:prstGeom prst="rect">
            <a:avLst/>
          </a:prstGeom>
          <a:noFill/>
        </p:spPr>
        <p:txBody>
          <a:bodyPr wrap="none" rtlCol="0">
            <a:spAutoFit/>
          </a:bodyPr>
          <a:lstStyle/>
          <a:p>
            <a:r>
              <a:rPr lang="en-US" sz="1600" i="1" dirty="0" smtClean="0">
                <a:solidFill>
                  <a:srgbClr val="632523"/>
                </a:solidFill>
              </a:rPr>
              <a:t>Learn Faster</a:t>
            </a:r>
            <a:endParaRPr lang="en-US" sz="1600" i="1" dirty="0">
              <a:solidFill>
                <a:srgbClr val="632523"/>
              </a:solidFill>
            </a:endParaRPr>
          </a:p>
        </p:txBody>
      </p:sp>
      <p:sp>
        <p:nvSpPr>
          <p:cNvPr id="26" name="TextBox 25"/>
          <p:cNvSpPr txBox="1"/>
          <p:nvPr/>
        </p:nvSpPr>
        <p:spPr>
          <a:xfrm>
            <a:off x="228600" y="2209800"/>
            <a:ext cx="1302034" cy="523220"/>
          </a:xfrm>
          <a:prstGeom prst="rect">
            <a:avLst/>
          </a:prstGeom>
          <a:noFill/>
        </p:spPr>
        <p:txBody>
          <a:bodyPr wrap="none" rtlCol="0">
            <a:spAutoFit/>
          </a:bodyPr>
          <a:lstStyle/>
          <a:p>
            <a:r>
              <a:rPr lang="en-US" sz="1400" dirty="0" smtClean="0">
                <a:solidFill>
                  <a:schemeClr val="tx1">
                    <a:lumMod val="85000"/>
                    <a:lumOff val="15000"/>
                  </a:schemeClr>
                </a:solidFill>
              </a:rPr>
              <a:t>Five Whys Root</a:t>
            </a:r>
          </a:p>
          <a:p>
            <a:r>
              <a:rPr lang="en-US" sz="1400" dirty="0" smtClean="0">
                <a:solidFill>
                  <a:schemeClr val="tx1">
                    <a:lumMod val="85000"/>
                    <a:lumOff val="15000"/>
                  </a:schemeClr>
                </a:solidFill>
              </a:rPr>
              <a:t>Cause Analysis</a:t>
            </a:r>
            <a:endParaRPr lang="en-US" sz="1400" dirty="0">
              <a:solidFill>
                <a:schemeClr val="tx1">
                  <a:lumMod val="85000"/>
                  <a:lumOff val="15000"/>
                </a:schemeClr>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Five Whys Root Cause Analysis</a:t>
            </a:r>
            <a:endParaRPr lang="en-US" dirty="0"/>
          </a:p>
        </p:txBody>
      </p:sp>
      <p:sp>
        <p:nvSpPr>
          <p:cNvPr id="3" name="Content Placeholder 2"/>
          <p:cNvSpPr>
            <a:spLocks noGrp="1"/>
          </p:cNvSpPr>
          <p:nvPr>
            <p:ph idx="1"/>
          </p:nvPr>
        </p:nvSpPr>
        <p:spPr/>
        <p:txBody>
          <a:bodyPr>
            <a:normAutofit lnSpcReduction="10000"/>
          </a:bodyPr>
          <a:lstStyle/>
          <a:p>
            <a:r>
              <a:rPr lang="en-US" dirty="0" smtClean="0"/>
              <a:t>A technique for continuous improvement of company process.</a:t>
            </a:r>
          </a:p>
          <a:p>
            <a:r>
              <a:rPr lang="en-US" dirty="0" smtClean="0"/>
              <a:t>Ask “why” five times when something unexpected happens.</a:t>
            </a:r>
          </a:p>
          <a:p>
            <a:r>
              <a:rPr lang="en-US" dirty="0" smtClean="0"/>
              <a:t>Make </a:t>
            </a:r>
            <a:r>
              <a:rPr lang="en-US" i="1" dirty="0" smtClean="0"/>
              <a:t>proportional</a:t>
            </a:r>
            <a:r>
              <a:rPr lang="en-US" dirty="0" smtClean="0"/>
              <a:t> investments in prevention at all five levels of the hierarchy.</a:t>
            </a:r>
          </a:p>
          <a:p>
            <a:r>
              <a:rPr lang="en-US" dirty="0" smtClean="0"/>
              <a:t>Behind every supposed technical problem is usually a human problem. Fix the cause, not just the symptom.</a:t>
            </a:r>
          </a:p>
          <a:p>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3" name="Picture 22" descr="theres_much_more-BLANK.ai"/>
          <p:cNvPicPr>
            <a:picLocks noChangeAspect="1"/>
          </p:cNvPicPr>
          <p:nvPr/>
        </p:nvPicPr>
        <mc:AlternateContent>
          <mc:Choice xmlns:ma="http://schemas.microsoft.com/office/mac/drawingml/2008/main" Requires="ma">
            <p:blipFill>
              <a:blip r:embed="rId3"/>
              <a:stretch>
                <a:fillRect/>
              </a:stretch>
            </p:blipFill>
          </mc:Choice>
          <mc:Fallback>
            <p:blipFill>
              <a:blip r:embed="rId4"/>
              <a:stretch>
                <a:fillRect/>
              </a:stretch>
            </p:blipFill>
          </mc:Fallback>
        </mc:AlternateContent>
        <p:spPr>
          <a:xfrm>
            <a:off x="0" y="0"/>
            <a:ext cx="9144000" cy="6858000"/>
          </a:xfrm>
          <a:prstGeom prst="rect">
            <a:avLst/>
          </a:prstGeom>
        </p:spPr>
      </p:pic>
      <p:sp>
        <p:nvSpPr>
          <p:cNvPr id="2" name="Title 1"/>
          <p:cNvSpPr>
            <a:spLocks noGrp="1"/>
          </p:cNvSpPr>
          <p:nvPr>
            <p:ph type="title"/>
          </p:nvPr>
        </p:nvSpPr>
        <p:spPr>
          <a:xfrm>
            <a:off x="457200" y="-228600"/>
            <a:ext cx="8229600" cy="1143000"/>
          </a:xfrm>
        </p:spPr>
        <p:txBody>
          <a:bodyPr>
            <a:normAutofit/>
          </a:bodyPr>
          <a:lstStyle/>
          <a:p>
            <a:r>
              <a:rPr lang="en-US" sz="2900" dirty="0" smtClean="0">
                <a:solidFill>
                  <a:schemeClr val="tx1">
                    <a:lumMod val="85000"/>
                    <a:lumOff val="15000"/>
                  </a:schemeClr>
                </a:solidFill>
              </a:rPr>
              <a:t>There’s much more…</a:t>
            </a:r>
            <a:endParaRPr lang="en-US" sz="2900" dirty="0">
              <a:solidFill>
                <a:schemeClr val="tx1">
                  <a:lumMod val="85000"/>
                  <a:lumOff val="15000"/>
                </a:schemeClr>
              </a:solidFill>
            </a:endParaRPr>
          </a:p>
        </p:txBody>
      </p:sp>
      <p:sp>
        <p:nvSpPr>
          <p:cNvPr id="9" name="TextBox 8"/>
          <p:cNvSpPr txBox="1"/>
          <p:nvPr/>
        </p:nvSpPr>
        <p:spPr>
          <a:xfrm>
            <a:off x="4267200" y="1143000"/>
            <a:ext cx="736099" cy="369332"/>
          </a:xfrm>
          <a:prstGeom prst="rect">
            <a:avLst/>
          </a:prstGeom>
          <a:noFill/>
        </p:spPr>
        <p:txBody>
          <a:bodyPr wrap="none" rtlCol="0">
            <a:spAutoFit/>
          </a:bodyPr>
          <a:lstStyle/>
          <a:p>
            <a:r>
              <a:rPr lang="en-US" dirty="0" smtClean="0">
                <a:solidFill>
                  <a:schemeClr val="tx2">
                    <a:lumMod val="50000"/>
                  </a:schemeClr>
                </a:solidFill>
              </a:rPr>
              <a:t>IDEAS</a:t>
            </a:r>
            <a:endParaRPr lang="en-US" dirty="0">
              <a:solidFill>
                <a:schemeClr val="tx2">
                  <a:lumMod val="50000"/>
                </a:schemeClr>
              </a:solidFill>
            </a:endParaRPr>
          </a:p>
        </p:txBody>
      </p:sp>
      <p:sp>
        <p:nvSpPr>
          <p:cNvPr id="10" name="TextBox 9"/>
          <p:cNvSpPr txBox="1"/>
          <p:nvPr/>
        </p:nvSpPr>
        <p:spPr>
          <a:xfrm>
            <a:off x="5715000" y="3657600"/>
            <a:ext cx="713281" cy="369332"/>
          </a:xfrm>
          <a:prstGeom prst="rect">
            <a:avLst/>
          </a:prstGeom>
          <a:noFill/>
        </p:spPr>
        <p:txBody>
          <a:bodyPr wrap="none" rtlCol="0">
            <a:spAutoFit/>
          </a:bodyPr>
          <a:lstStyle/>
          <a:p>
            <a:r>
              <a:rPr lang="en-US" dirty="0" smtClean="0">
                <a:solidFill>
                  <a:schemeClr val="tx2">
                    <a:lumMod val="50000"/>
                  </a:schemeClr>
                </a:solidFill>
              </a:rPr>
              <a:t>CODE</a:t>
            </a:r>
            <a:endParaRPr lang="en-US" dirty="0">
              <a:solidFill>
                <a:schemeClr val="tx2">
                  <a:lumMod val="50000"/>
                </a:schemeClr>
              </a:solidFill>
            </a:endParaRPr>
          </a:p>
        </p:txBody>
      </p:sp>
      <p:sp>
        <p:nvSpPr>
          <p:cNvPr id="11" name="TextBox 10"/>
          <p:cNvSpPr txBox="1"/>
          <p:nvPr/>
        </p:nvSpPr>
        <p:spPr>
          <a:xfrm>
            <a:off x="2895600" y="3657600"/>
            <a:ext cx="666844" cy="369332"/>
          </a:xfrm>
          <a:prstGeom prst="rect">
            <a:avLst/>
          </a:prstGeom>
          <a:noFill/>
        </p:spPr>
        <p:txBody>
          <a:bodyPr wrap="none" rtlCol="0">
            <a:spAutoFit/>
          </a:bodyPr>
          <a:lstStyle/>
          <a:p>
            <a:r>
              <a:rPr lang="en-US" dirty="0" smtClean="0">
                <a:solidFill>
                  <a:schemeClr val="tx2">
                    <a:lumMod val="50000"/>
                  </a:schemeClr>
                </a:solidFill>
              </a:rPr>
              <a:t>DATA</a:t>
            </a:r>
            <a:endParaRPr lang="en-US" dirty="0">
              <a:solidFill>
                <a:schemeClr val="tx2">
                  <a:lumMod val="50000"/>
                </a:schemeClr>
              </a:solidFill>
            </a:endParaRPr>
          </a:p>
        </p:txBody>
      </p:sp>
      <p:sp>
        <p:nvSpPr>
          <p:cNvPr id="12" name="TextBox 11"/>
          <p:cNvSpPr txBox="1"/>
          <p:nvPr/>
        </p:nvSpPr>
        <p:spPr>
          <a:xfrm>
            <a:off x="6400800" y="2057400"/>
            <a:ext cx="755548" cy="369332"/>
          </a:xfrm>
          <a:prstGeom prst="rect">
            <a:avLst/>
          </a:prstGeom>
          <a:noFill/>
        </p:spPr>
        <p:txBody>
          <a:bodyPr wrap="none" rtlCol="0">
            <a:spAutoFit/>
          </a:bodyPr>
          <a:lstStyle/>
          <a:p>
            <a:r>
              <a:rPr lang="en-US" dirty="0" smtClean="0">
                <a:solidFill>
                  <a:schemeClr val="accent2">
                    <a:lumMod val="50000"/>
                  </a:schemeClr>
                </a:solidFill>
              </a:rPr>
              <a:t>BUILD</a:t>
            </a:r>
            <a:endParaRPr lang="en-US" dirty="0">
              <a:solidFill>
                <a:schemeClr val="accent2">
                  <a:lumMod val="50000"/>
                </a:schemeClr>
              </a:solidFill>
            </a:endParaRPr>
          </a:p>
        </p:txBody>
      </p:sp>
      <p:sp>
        <p:nvSpPr>
          <p:cNvPr id="13" name="TextBox 12"/>
          <p:cNvSpPr txBox="1"/>
          <p:nvPr/>
        </p:nvSpPr>
        <p:spPr>
          <a:xfrm>
            <a:off x="1905000" y="2057400"/>
            <a:ext cx="799843" cy="369332"/>
          </a:xfrm>
          <a:prstGeom prst="rect">
            <a:avLst/>
          </a:prstGeom>
          <a:noFill/>
        </p:spPr>
        <p:txBody>
          <a:bodyPr wrap="none" rtlCol="0">
            <a:spAutoFit/>
          </a:bodyPr>
          <a:lstStyle/>
          <a:p>
            <a:r>
              <a:rPr lang="en-US" dirty="0" smtClean="0">
                <a:solidFill>
                  <a:schemeClr val="accent2">
                    <a:lumMod val="50000"/>
                  </a:schemeClr>
                </a:solidFill>
              </a:rPr>
              <a:t>LEARN</a:t>
            </a:r>
            <a:endParaRPr lang="en-US" dirty="0">
              <a:solidFill>
                <a:schemeClr val="accent2">
                  <a:lumMod val="50000"/>
                </a:schemeClr>
              </a:solidFill>
            </a:endParaRPr>
          </a:p>
        </p:txBody>
      </p:sp>
      <p:sp>
        <p:nvSpPr>
          <p:cNvPr id="14" name="TextBox 13"/>
          <p:cNvSpPr txBox="1"/>
          <p:nvPr/>
        </p:nvSpPr>
        <p:spPr>
          <a:xfrm>
            <a:off x="4167280" y="5269468"/>
            <a:ext cx="1014320" cy="338554"/>
          </a:xfrm>
          <a:prstGeom prst="rect">
            <a:avLst/>
          </a:prstGeom>
          <a:noFill/>
        </p:spPr>
        <p:txBody>
          <a:bodyPr wrap="none" rtlCol="0">
            <a:spAutoFit/>
          </a:bodyPr>
          <a:lstStyle/>
          <a:p>
            <a:r>
              <a:rPr lang="en-US" sz="1600" dirty="0" smtClean="0">
                <a:solidFill>
                  <a:srgbClr val="632523"/>
                </a:solidFill>
              </a:rPr>
              <a:t>MEASURE</a:t>
            </a:r>
            <a:endParaRPr lang="en-US" sz="1600" dirty="0">
              <a:solidFill>
                <a:srgbClr val="632523"/>
              </a:solidFill>
            </a:endParaRPr>
          </a:p>
        </p:txBody>
      </p:sp>
      <p:sp>
        <p:nvSpPr>
          <p:cNvPr id="17" name="TextBox 16"/>
          <p:cNvSpPr txBox="1"/>
          <p:nvPr/>
        </p:nvSpPr>
        <p:spPr>
          <a:xfrm>
            <a:off x="7772400" y="1905000"/>
            <a:ext cx="1205165" cy="338554"/>
          </a:xfrm>
          <a:prstGeom prst="rect">
            <a:avLst/>
          </a:prstGeom>
          <a:noFill/>
        </p:spPr>
        <p:txBody>
          <a:bodyPr wrap="none" rtlCol="0">
            <a:spAutoFit/>
          </a:bodyPr>
          <a:lstStyle/>
          <a:p>
            <a:r>
              <a:rPr lang="en-US" sz="1600" i="1" dirty="0" smtClean="0">
                <a:solidFill>
                  <a:srgbClr val="632523"/>
                </a:solidFill>
              </a:rPr>
              <a:t>Code Faster</a:t>
            </a:r>
            <a:endParaRPr lang="en-US" sz="1600" i="1" dirty="0">
              <a:solidFill>
                <a:srgbClr val="632523"/>
              </a:solidFill>
            </a:endParaRPr>
          </a:p>
        </p:txBody>
      </p:sp>
      <p:sp>
        <p:nvSpPr>
          <p:cNvPr id="18" name="TextBox 17"/>
          <p:cNvSpPr txBox="1"/>
          <p:nvPr/>
        </p:nvSpPr>
        <p:spPr>
          <a:xfrm>
            <a:off x="6096000" y="2209800"/>
            <a:ext cx="2775474" cy="2246769"/>
          </a:xfrm>
          <a:prstGeom prst="rect">
            <a:avLst/>
          </a:prstGeom>
          <a:noFill/>
        </p:spPr>
        <p:txBody>
          <a:bodyPr wrap="square" rtlCol="0">
            <a:spAutoFit/>
          </a:bodyPr>
          <a:lstStyle/>
          <a:p>
            <a:pPr algn="r"/>
            <a:r>
              <a:rPr lang="en-US" sz="1400" dirty="0" smtClean="0">
                <a:solidFill>
                  <a:schemeClr val="tx1">
                    <a:lumMod val="85000"/>
                    <a:lumOff val="15000"/>
                  </a:schemeClr>
                </a:solidFill>
              </a:rPr>
              <a:t>Unit Tests</a:t>
            </a:r>
          </a:p>
          <a:p>
            <a:pPr algn="r"/>
            <a:r>
              <a:rPr lang="en-US" sz="1400" dirty="0" smtClean="0">
                <a:solidFill>
                  <a:schemeClr val="tx1">
                    <a:lumMod val="85000"/>
                    <a:lumOff val="15000"/>
                  </a:schemeClr>
                </a:solidFill>
              </a:rPr>
              <a:t>Usability Tests</a:t>
            </a:r>
          </a:p>
          <a:p>
            <a:pPr algn="r"/>
            <a:r>
              <a:rPr lang="en-US" sz="1400" dirty="0" smtClean="0">
                <a:solidFill>
                  <a:schemeClr val="tx1">
                    <a:lumMod val="85000"/>
                    <a:lumOff val="15000"/>
                  </a:schemeClr>
                </a:solidFill>
              </a:rPr>
              <a:t>Continuous Integration</a:t>
            </a:r>
          </a:p>
          <a:p>
            <a:pPr algn="r"/>
            <a:r>
              <a:rPr lang="en-US" sz="1400" dirty="0" smtClean="0">
                <a:solidFill>
                  <a:schemeClr val="tx1">
                    <a:lumMod val="85000"/>
                    <a:lumOff val="15000"/>
                  </a:schemeClr>
                </a:solidFill>
              </a:rPr>
              <a:t>Incremental Deployment</a:t>
            </a:r>
          </a:p>
          <a:p>
            <a:pPr algn="r"/>
            <a:r>
              <a:rPr lang="en-US" sz="1400" dirty="0" smtClean="0">
                <a:solidFill>
                  <a:schemeClr val="tx1">
                    <a:lumMod val="85000"/>
                    <a:lumOff val="15000"/>
                  </a:schemeClr>
                </a:solidFill>
              </a:rPr>
              <a:t>Free &amp; Open-Source Components</a:t>
            </a:r>
          </a:p>
          <a:p>
            <a:pPr algn="r"/>
            <a:r>
              <a:rPr lang="en-US" sz="1400" dirty="0" smtClean="0">
                <a:solidFill>
                  <a:schemeClr val="tx1">
                    <a:lumMod val="85000"/>
                    <a:lumOff val="15000"/>
                  </a:schemeClr>
                </a:solidFill>
              </a:rPr>
              <a:t>Cloud Computing</a:t>
            </a:r>
          </a:p>
          <a:p>
            <a:pPr algn="r"/>
            <a:r>
              <a:rPr lang="en-US" sz="1400" dirty="0" smtClean="0">
                <a:solidFill>
                  <a:schemeClr val="tx1">
                    <a:lumMod val="85000"/>
                    <a:lumOff val="15000"/>
                  </a:schemeClr>
                </a:solidFill>
              </a:rPr>
              <a:t>Cluster Immune System</a:t>
            </a:r>
          </a:p>
          <a:p>
            <a:pPr algn="r"/>
            <a:r>
              <a:rPr lang="en-US" sz="1400" dirty="0" smtClean="0">
                <a:solidFill>
                  <a:schemeClr val="tx1">
                    <a:lumMod val="85000"/>
                    <a:lumOff val="15000"/>
                  </a:schemeClr>
                </a:solidFill>
              </a:rPr>
              <a:t>Just-in-time Scalability</a:t>
            </a:r>
          </a:p>
          <a:p>
            <a:pPr algn="r"/>
            <a:r>
              <a:rPr lang="en-US" sz="1400" dirty="0" smtClean="0">
                <a:solidFill>
                  <a:schemeClr val="tx1">
                    <a:lumMod val="85000"/>
                    <a:lumOff val="15000"/>
                  </a:schemeClr>
                </a:solidFill>
              </a:rPr>
              <a:t>Refactoring</a:t>
            </a:r>
          </a:p>
          <a:p>
            <a:pPr algn="r"/>
            <a:r>
              <a:rPr lang="en-US" sz="1400" dirty="0" smtClean="0">
                <a:solidFill>
                  <a:schemeClr val="tx1">
                    <a:lumMod val="85000"/>
                    <a:lumOff val="15000"/>
                  </a:schemeClr>
                </a:solidFill>
              </a:rPr>
              <a:t>Developer Sandbox</a:t>
            </a:r>
          </a:p>
          <a:p>
            <a:pPr algn="r"/>
            <a:endParaRPr lang="en-US" sz="1400" dirty="0">
              <a:solidFill>
                <a:schemeClr val="tx1">
                  <a:lumMod val="85000"/>
                  <a:lumOff val="15000"/>
                </a:schemeClr>
              </a:solidFill>
            </a:endParaRPr>
          </a:p>
        </p:txBody>
      </p:sp>
      <p:sp>
        <p:nvSpPr>
          <p:cNvPr id="19" name="TextBox 18"/>
          <p:cNvSpPr txBox="1"/>
          <p:nvPr/>
        </p:nvSpPr>
        <p:spPr>
          <a:xfrm>
            <a:off x="8077200" y="2057400"/>
            <a:ext cx="184666" cy="369332"/>
          </a:xfrm>
          <a:prstGeom prst="rect">
            <a:avLst/>
          </a:prstGeom>
          <a:noFill/>
        </p:spPr>
        <p:txBody>
          <a:bodyPr wrap="none" rtlCol="0">
            <a:spAutoFit/>
          </a:bodyPr>
          <a:lstStyle/>
          <a:p>
            <a:endParaRPr lang="en-US" dirty="0"/>
          </a:p>
        </p:txBody>
      </p:sp>
      <p:sp>
        <p:nvSpPr>
          <p:cNvPr id="20" name="TextBox 19"/>
          <p:cNvSpPr txBox="1"/>
          <p:nvPr/>
        </p:nvSpPr>
        <p:spPr>
          <a:xfrm>
            <a:off x="2514600" y="5147846"/>
            <a:ext cx="1521758" cy="338554"/>
          </a:xfrm>
          <a:prstGeom prst="rect">
            <a:avLst/>
          </a:prstGeom>
          <a:noFill/>
        </p:spPr>
        <p:txBody>
          <a:bodyPr wrap="none" rtlCol="0">
            <a:spAutoFit/>
          </a:bodyPr>
          <a:lstStyle/>
          <a:p>
            <a:r>
              <a:rPr lang="en-US" sz="1600" i="1" dirty="0" smtClean="0">
                <a:solidFill>
                  <a:srgbClr val="632523"/>
                </a:solidFill>
              </a:rPr>
              <a:t>Measure Faster</a:t>
            </a:r>
            <a:endParaRPr lang="en-US" sz="1600" i="1" dirty="0">
              <a:solidFill>
                <a:srgbClr val="632523"/>
              </a:solidFill>
            </a:endParaRPr>
          </a:p>
        </p:txBody>
      </p:sp>
      <p:sp>
        <p:nvSpPr>
          <p:cNvPr id="21" name="TextBox 20"/>
          <p:cNvSpPr txBox="1"/>
          <p:nvPr/>
        </p:nvSpPr>
        <p:spPr>
          <a:xfrm>
            <a:off x="2514600" y="5410200"/>
            <a:ext cx="1953730" cy="1384995"/>
          </a:xfrm>
          <a:prstGeom prst="rect">
            <a:avLst/>
          </a:prstGeom>
          <a:noFill/>
        </p:spPr>
        <p:txBody>
          <a:bodyPr wrap="none" rtlCol="0">
            <a:spAutoFit/>
          </a:bodyPr>
          <a:lstStyle/>
          <a:p>
            <a:r>
              <a:rPr lang="en-US" sz="1400" dirty="0" smtClean="0">
                <a:solidFill>
                  <a:srgbClr val="262626"/>
                </a:solidFill>
              </a:rPr>
              <a:t>Split Tests</a:t>
            </a:r>
          </a:p>
          <a:p>
            <a:r>
              <a:rPr lang="en-US" sz="1400" dirty="0" smtClean="0">
                <a:solidFill>
                  <a:srgbClr val="262626"/>
                </a:solidFill>
              </a:rPr>
              <a:t>Clear Product Owner</a:t>
            </a:r>
          </a:p>
          <a:p>
            <a:r>
              <a:rPr lang="en-US" sz="1400" dirty="0" smtClean="0">
                <a:solidFill>
                  <a:srgbClr val="262626"/>
                </a:solidFill>
              </a:rPr>
              <a:t>Continuous Deployment</a:t>
            </a:r>
          </a:p>
          <a:p>
            <a:r>
              <a:rPr lang="en-US" sz="1400" dirty="0" smtClean="0">
                <a:solidFill>
                  <a:srgbClr val="262626"/>
                </a:solidFill>
              </a:rPr>
              <a:t>Usability Tests</a:t>
            </a:r>
          </a:p>
          <a:p>
            <a:r>
              <a:rPr lang="en-US" sz="1400" dirty="0" smtClean="0">
                <a:solidFill>
                  <a:srgbClr val="262626"/>
                </a:solidFill>
              </a:rPr>
              <a:t>Real-time Monitoring</a:t>
            </a:r>
          </a:p>
          <a:p>
            <a:r>
              <a:rPr lang="en-US" sz="1400" dirty="0" smtClean="0">
                <a:solidFill>
                  <a:srgbClr val="262626"/>
                </a:solidFill>
              </a:rPr>
              <a:t>Customer Liaison</a:t>
            </a:r>
            <a:endParaRPr lang="en-US" sz="1400" dirty="0">
              <a:solidFill>
                <a:srgbClr val="262626"/>
              </a:solidFill>
            </a:endParaRPr>
          </a:p>
        </p:txBody>
      </p:sp>
      <p:sp>
        <p:nvSpPr>
          <p:cNvPr id="22" name="TextBox 21"/>
          <p:cNvSpPr txBox="1"/>
          <p:nvPr/>
        </p:nvSpPr>
        <p:spPr>
          <a:xfrm>
            <a:off x="228600" y="1905000"/>
            <a:ext cx="1254758" cy="338554"/>
          </a:xfrm>
          <a:prstGeom prst="rect">
            <a:avLst/>
          </a:prstGeom>
          <a:noFill/>
        </p:spPr>
        <p:txBody>
          <a:bodyPr wrap="none" rtlCol="0">
            <a:spAutoFit/>
          </a:bodyPr>
          <a:lstStyle/>
          <a:p>
            <a:r>
              <a:rPr lang="en-US" sz="1600" i="1" dirty="0" smtClean="0">
                <a:solidFill>
                  <a:srgbClr val="632523"/>
                </a:solidFill>
              </a:rPr>
              <a:t>Learn Faster</a:t>
            </a:r>
            <a:endParaRPr lang="en-US" sz="1600" i="1" dirty="0">
              <a:solidFill>
                <a:srgbClr val="632523"/>
              </a:solidFill>
            </a:endParaRPr>
          </a:p>
        </p:txBody>
      </p:sp>
      <p:sp>
        <p:nvSpPr>
          <p:cNvPr id="26" name="TextBox 25"/>
          <p:cNvSpPr txBox="1"/>
          <p:nvPr/>
        </p:nvSpPr>
        <p:spPr>
          <a:xfrm>
            <a:off x="228600" y="2209800"/>
            <a:ext cx="2405464" cy="2462213"/>
          </a:xfrm>
          <a:prstGeom prst="rect">
            <a:avLst/>
          </a:prstGeom>
          <a:noFill/>
        </p:spPr>
        <p:txBody>
          <a:bodyPr wrap="none" rtlCol="0" anchor="t">
            <a:spAutoFit/>
          </a:bodyPr>
          <a:lstStyle/>
          <a:p>
            <a:r>
              <a:rPr lang="en-US" sz="1400" dirty="0" smtClean="0">
                <a:solidFill>
                  <a:schemeClr val="tx1">
                    <a:lumMod val="85000"/>
                    <a:lumOff val="15000"/>
                  </a:schemeClr>
                </a:solidFill>
              </a:rPr>
              <a:t>Split Tests</a:t>
            </a:r>
          </a:p>
          <a:p>
            <a:r>
              <a:rPr lang="en-US" sz="1400" dirty="0" smtClean="0">
                <a:solidFill>
                  <a:schemeClr val="tx1">
                    <a:lumMod val="85000"/>
                    <a:lumOff val="15000"/>
                  </a:schemeClr>
                </a:solidFill>
              </a:rPr>
              <a:t>Customer Interviews</a:t>
            </a:r>
          </a:p>
          <a:p>
            <a:r>
              <a:rPr lang="en-US" sz="1400" dirty="0" smtClean="0">
                <a:solidFill>
                  <a:schemeClr val="tx1">
                    <a:lumMod val="85000"/>
                    <a:lumOff val="15000"/>
                  </a:schemeClr>
                </a:solidFill>
              </a:rPr>
              <a:t>Customer Development</a:t>
            </a:r>
          </a:p>
          <a:p>
            <a:r>
              <a:rPr lang="en-US" sz="1400" dirty="0" smtClean="0">
                <a:solidFill>
                  <a:schemeClr val="tx1">
                    <a:lumMod val="85000"/>
                    <a:lumOff val="15000"/>
                  </a:schemeClr>
                </a:solidFill>
              </a:rPr>
              <a:t>Five Whys Root Cause Analysis</a:t>
            </a:r>
          </a:p>
          <a:p>
            <a:r>
              <a:rPr lang="en-US" sz="1400" dirty="0" smtClean="0">
                <a:solidFill>
                  <a:schemeClr val="tx1">
                    <a:lumMod val="85000"/>
                    <a:lumOff val="15000"/>
                  </a:schemeClr>
                </a:solidFill>
              </a:rPr>
              <a:t>Customer Advisory Board</a:t>
            </a:r>
          </a:p>
          <a:p>
            <a:r>
              <a:rPr lang="en-US" sz="1400" dirty="0" smtClean="0">
                <a:solidFill>
                  <a:schemeClr val="tx1">
                    <a:lumMod val="85000"/>
                    <a:lumOff val="15000"/>
                  </a:schemeClr>
                </a:solidFill>
              </a:rPr>
              <a:t>Falsifiable Hypotheses</a:t>
            </a:r>
          </a:p>
          <a:p>
            <a:r>
              <a:rPr lang="en-US" sz="1400" dirty="0" smtClean="0">
                <a:solidFill>
                  <a:schemeClr val="tx1">
                    <a:lumMod val="85000"/>
                    <a:lumOff val="15000"/>
                  </a:schemeClr>
                </a:solidFill>
              </a:rPr>
              <a:t>Product Owner Accountability</a:t>
            </a:r>
          </a:p>
          <a:p>
            <a:r>
              <a:rPr lang="en-US" sz="1400" dirty="0" smtClean="0">
                <a:solidFill>
                  <a:schemeClr val="tx1">
                    <a:lumMod val="85000"/>
                    <a:lumOff val="15000"/>
                  </a:schemeClr>
                </a:solidFill>
              </a:rPr>
              <a:t>Customer Archetypes</a:t>
            </a:r>
          </a:p>
          <a:p>
            <a:r>
              <a:rPr lang="en-US" sz="1400" dirty="0" smtClean="0">
                <a:solidFill>
                  <a:schemeClr val="tx1">
                    <a:lumMod val="85000"/>
                    <a:lumOff val="15000"/>
                  </a:schemeClr>
                </a:solidFill>
              </a:rPr>
              <a:t>Cross-functional Teams</a:t>
            </a:r>
          </a:p>
          <a:p>
            <a:r>
              <a:rPr lang="en-US" sz="1400" dirty="0" smtClean="0">
                <a:solidFill>
                  <a:schemeClr val="tx1">
                    <a:lumMod val="85000"/>
                    <a:lumOff val="15000"/>
                  </a:schemeClr>
                </a:solidFill>
              </a:rPr>
              <a:t>Semi-autonomous Teams</a:t>
            </a:r>
          </a:p>
          <a:p>
            <a:r>
              <a:rPr lang="en-US" sz="1400" dirty="0" smtClean="0">
                <a:solidFill>
                  <a:schemeClr val="tx1">
                    <a:lumMod val="85000"/>
                    <a:lumOff val="15000"/>
                  </a:schemeClr>
                </a:solidFill>
              </a:rPr>
              <a:t>Smoke Tests</a:t>
            </a:r>
          </a:p>
        </p:txBody>
      </p:sp>
      <p:sp>
        <p:nvSpPr>
          <p:cNvPr id="24" name="TextBox 23"/>
          <p:cNvSpPr txBox="1"/>
          <p:nvPr/>
        </p:nvSpPr>
        <p:spPr>
          <a:xfrm>
            <a:off x="4724400" y="5410200"/>
            <a:ext cx="2057417" cy="1384995"/>
          </a:xfrm>
          <a:prstGeom prst="rect">
            <a:avLst/>
          </a:prstGeom>
          <a:noFill/>
        </p:spPr>
        <p:txBody>
          <a:bodyPr wrap="square" rtlCol="0">
            <a:spAutoFit/>
          </a:bodyPr>
          <a:lstStyle/>
          <a:p>
            <a:pPr algn="r"/>
            <a:r>
              <a:rPr lang="en-US" sz="1400" dirty="0" smtClean="0">
                <a:solidFill>
                  <a:schemeClr val="tx1">
                    <a:lumMod val="85000"/>
                    <a:lumOff val="15000"/>
                  </a:schemeClr>
                </a:solidFill>
              </a:rPr>
              <a:t>Funnel Analysis</a:t>
            </a:r>
          </a:p>
          <a:p>
            <a:pPr algn="r"/>
            <a:r>
              <a:rPr lang="en-US" sz="1400" dirty="0" smtClean="0">
                <a:solidFill>
                  <a:schemeClr val="tx1">
                    <a:lumMod val="85000"/>
                    <a:lumOff val="15000"/>
                  </a:schemeClr>
                </a:solidFill>
              </a:rPr>
              <a:t>Cohort Analysis</a:t>
            </a:r>
          </a:p>
          <a:p>
            <a:pPr algn="r"/>
            <a:r>
              <a:rPr lang="en-US" sz="1400" dirty="0" smtClean="0">
                <a:solidFill>
                  <a:schemeClr val="tx1">
                    <a:lumMod val="85000"/>
                    <a:lumOff val="15000"/>
                  </a:schemeClr>
                </a:solidFill>
              </a:rPr>
              <a:t>Net Promoter Score</a:t>
            </a:r>
          </a:p>
          <a:p>
            <a:pPr algn="r"/>
            <a:r>
              <a:rPr lang="en-US" sz="1400" dirty="0" smtClean="0">
                <a:solidFill>
                  <a:schemeClr val="tx1">
                    <a:lumMod val="85000"/>
                    <a:lumOff val="15000"/>
                  </a:schemeClr>
                </a:solidFill>
              </a:rPr>
              <a:t>Search Engine Marketing</a:t>
            </a:r>
          </a:p>
          <a:p>
            <a:pPr algn="r"/>
            <a:r>
              <a:rPr lang="en-US" sz="1400" dirty="0" smtClean="0">
                <a:solidFill>
                  <a:schemeClr val="tx1">
                    <a:lumMod val="85000"/>
                    <a:lumOff val="15000"/>
                  </a:schemeClr>
                </a:solidFill>
              </a:rPr>
              <a:t>Real-Time Alerting</a:t>
            </a:r>
          </a:p>
          <a:p>
            <a:pPr algn="r"/>
            <a:r>
              <a:rPr lang="en-US" sz="1400" dirty="0" smtClean="0">
                <a:solidFill>
                  <a:schemeClr val="tx1">
                    <a:lumMod val="85000"/>
                    <a:lumOff val="15000"/>
                  </a:schemeClr>
                </a:solidFill>
              </a:rPr>
              <a:t>Predictive Monitoring</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Lean Startup</a:t>
            </a:r>
            <a:endParaRPr lang="en-US" dirty="0"/>
          </a:p>
        </p:txBody>
      </p:sp>
      <p:sp>
        <p:nvSpPr>
          <p:cNvPr id="3" name="Content Placeholder 2"/>
          <p:cNvSpPr>
            <a:spLocks noGrp="1"/>
          </p:cNvSpPr>
          <p:nvPr>
            <p:ph idx="1"/>
          </p:nvPr>
        </p:nvSpPr>
        <p:spPr/>
        <p:txBody>
          <a:bodyPr/>
          <a:lstStyle/>
          <a:p>
            <a:r>
              <a:rPr lang="en-US" dirty="0" smtClean="0"/>
              <a:t>You are ready to do this, whether you are:</a:t>
            </a:r>
          </a:p>
          <a:p>
            <a:pPr lvl="1"/>
            <a:r>
              <a:rPr lang="en-US" dirty="0" smtClean="0"/>
              <a:t>Thinking of starting a new company, but haven’t taken the first step</a:t>
            </a:r>
          </a:p>
          <a:p>
            <a:pPr lvl="1"/>
            <a:r>
              <a:rPr lang="en-US" dirty="0" smtClean="0"/>
              <a:t>Are in a startup now that could iterate faster</a:t>
            </a:r>
          </a:p>
          <a:p>
            <a:pPr lvl="1"/>
            <a:r>
              <a:rPr lang="en-US" dirty="0" smtClean="0"/>
              <a:t>Want to create the conditions for lean innovation inside a big company</a:t>
            </a:r>
          </a:p>
          <a:p>
            <a:r>
              <a:rPr lang="en-US" dirty="0" smtClean="0"/>
              <a:t>Get started, now, today.</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2900" dirty="0" smtClean="0">
                <a:solidFill>
                  <a:schemeClr val="tx1">
                    <a:lumMod val="85000"/>
                    <a:lumOff val="15000"/>
                  </a:schemeClr>
                </a:solidFill>
              </a:rPr>
              <a:t>Thanks!</a:t>
            </a:r>
            <a:endParaRPr lang="en-US" sz="2900" dirty="0">
              <a:solidFill>
                <a:schemeClr val="tx1">
                  <a:lumMod val="85000"/>
                  <a:lumOff val="15000"/>
                </a:schemeClr>
              </a:solidFill>
            </a:endParaRPr>
          </a:p>
        </p:txBody>
      </p:sp>
      <p:sp>
        <p:nvSpPr>
          <p:cNvPr id="25" name="Content Placeholder 24"/>
          <p:cNvSpPr>
            <a:spLocks noGrp="1"/>
          </p:cNvSpPr>
          <p:nvPr>
            <p:ph idx="1"/>
          </p:nvPr>
        </p:nvSpPr>
        <p:spPr>
          <a:xfrm>
            <a:off x="457200" y="1143000"/>
            <a:ext cx="8686800" cy="5715000"/>
          </a:xfrm>
        </p:spPr>
        <p:txBody>
          <a:bodyPr>
            <a:normAutofit fontScale="92500"/>
          </a:bodyPr>
          <a:lstStyle/>
          <a:p>
            <a:r>
              <a:rPr lang="en-US" dirty="0" smtClean="0"/>
              <a:t>Startup Lessons Learned Blog</a:t>
            </a:r>
          </a:p>
          <a:p>
            <a:pPr lvl="1"/>
            <a:r>
              <a:rPr lang="en-US" dirty="0" smtClean="0">
                <a:hlinkClick r:id="rId3"/>
              </a:rPr>
              <a:t>http://startuplessonslearned.blogspot.com/</a:t>
            </a:r>
            <a:r>
              <a:rPr lang="en-US" dirty="0" smtClean="0"/>
              <a:t/>
            </a:r>
            <a:br>
              <a:rPr lang="en-US" dirty="0" smtClean="0"/>
            </a:br>
            <a:endParaRPr lang="en-US" dirty="0" smtClean="0"/>
          </a:p>
          <a:p>
            <a:r>
              <a:rPr lang="en-US" dirty="0" smtClean="0"/>
              <a:t>Webcast: </a:t>
            </a:r>
            <a:r>
              <a:rPr lang="en-US" sz="3097" dirty="0" smtClean="0"/>
              <a:t>“How to Build a Lean Startup, step-by-step”</a:t>
            </a:r>
          </a:p>
          <a:p>
            <a:pPr lvl="1"/>
            <a:r>
              <a:rPr lang="en-US" dirty="0" smtClean="0"/>
              <a:t>May 1, 2009 at 10am PST</a:t>
            </a:r>
          </a:p>
          <a:p>
            <a:pPr lvl="1"/>
            <a:r>
              <a:rPr lang="en-US" dirty="0" smtClean="0">
                <a:hlinkClick r:id="rId4"/>
              </a:rPr>
              <a:t>http://www.oreillynet.com/pub/e/1294</a:t>
            </a:r>
            <a:r>
              <a:rPr lang="en-US" dirty="0" smtClean="0"/>
              <a:t>	</a:t>
            </a:r>
            <a:br>
              <a:rPr lang="en-US" dirty="0" smtClean="0"/>
            </a:br>
            <a:endParaRPr lang="en-US" dirty="0" smtClean="0"/>
          </a:p>
          <a:p>
            <a:r>
              <a:rPr lang="en-US" dirty="0" smtClean="0"/>
              <a:t>The Lean Startup Workshop	</a:t>
            </a:r>
          </a:p>
          <a:p>
            <a:pPr lvl="1"/>
            <a:r>
              <a:rPr lang="en-US" dirty="0" smtClean="0"/>
              <a:t>An all-day event for a select audience</a:t>
            </a:r>
          </a:p>
          <a:p>
            <a:pPr lvl="1"/>
            <a:r>
              <a:rPr lang="en-US" dirty="0" smtClean="0"/>
              <a:t>May 29, 2009 in San Francisco</a:t>
            </a:r>
          </a:p>
          <a:p>
            <a:pPr lvl="1"/>
            <a:r>
              <a:rPr lang="en-US" dirty="0" smtClean="0"/>
              <a:t>Sign up at: </a:t>
            </a:r>
            <a:r>
              <a:rPr lang="en-US" dirty="0" smtClean="0">
                <a:hlinkClick r:id="rId5"/>
              </a:rPr>
              <a:t>http://bit.ly/a5uw8</a:t>
            </a:r>
            <a:r>
              <a:rPr lang="en-US" dirty="0" smtClean="0"/>
              <a:t> </a:t>
            </a:r>
            <a:br>
              <a:rPr lang="en-US" dirty="0" smtClean="0"/>
            </a:br>
            <a:endParaRPr lang="en-US" dirty="0" smtClean="0"/>
          </a:p>
          <a:p>
            <a:endParaRPr lang="en-US" dirty="0" smtClean="0"/>
          </a:p>
          <a:p>
            <a:pPr lvl="1"/>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6895</TotalTime>
  <Words>3165</Words>
  <Application>Microsoft Macintosh PowerPoint</Application>
  <PresentationFormat>On-screen Show (4:3)</PresentationFormat>
  <Paragraphs>392</Paragraphs>
  <Slides>36</Slides>
  <Notes>25</Notes>
  <HiddenSlides>0</HiddenSlides>
  <MMClips>0</MMClips>
  <ScaleCrop>false</ScaleCrop>
  <HeadingPairs>
    <vt:vector size="4" baseType="variant">
      <vt:variant>
        <vt:lpstr>Design Template</vt:lpstr>
      </vt:variant>
      <vt:variant>
        <vt:i4>1</vt:i4>
      </vt:variant>
      <vt:variant>
        <vt:lpstr>Slide Titles</vt:lpstr>
      </vt:variant>
      <vt:variant>
        <vt:i4>36</vt:i4>
      </vt:variant>
    </vt:vector>
  </HeadingPairs>
  <TitlesOfParts>
    <vt:vector size="37" baseType="lpstr">
      <vt:lpstr>Office Theme</vt:lpstr>
      <vt:lpstr>The Lean Startup #leanstartup</vt:lpstr>
      <vt:lpstr>Thank You!</vt:lpstr>
      <vt:lpstr>Most Startups Fail</vt:lpstr>
      <vt:lpstr>The Lean Startup and You</vt:lpstr>
      <vt:lpstr>A Tale of Two Startups </vt:lpstr>
      <vt:lpstr>Startup #1</vt:lpstr>
      <vt:lpstr>A good plan?</vt:lpstr>
      <vt:lpstr>Achieving Failure</vt:lpstr>
      <vt:lpstr>Shadow Belief #1</vt:lpstr>
      <vt:lpstr>Shadow Belief #2</vt:lpstr>
      <vt:lpstr>Shadow Belief #3</vt:lpstr>
      <vt:lpstr>A good plan?</vt:lpstr>
      <vt:lpstr>Startup #2</vt:lpstr>
      <vt:lpstr>IMVU</vt:lpstr>
      <vt:lpstr>New plan</vt:lpstr>
      <vt:lpstr>Lean Startups Go Faster</vt:lpstr>
      <vt:lpstr>Commodity technology stack</vt:lpstr>
      <vt:lpstr>Customer Development</vt:lpstr>
      <vt:lpstr>A tale of two startups, revisited</vt:lpstr>
      <vt:lpstr>Traditional Product Development Unit of progress: Advance to Next Stage </vt:lpstr>
      <vt:lpstr>Agile Unit of progress: a line of working code </vt:lpstr>
      <vt:lpstr>Product Development at Lean Startup Unit of progress: validated learning about customers ($$$)</vt:lpstr>
      <vt:lpstr>Minimize TOTAL time through the loop</vt:lpstr>
      <vt:lpstr>How to build a Lean Startup</vt:lpstr>
      <vt:lpstr>Continuous Deployment</vt:lpstr>
      <vt:lpstr>Continuous Deployment</vt:lpstr>
      <vt:lpstr>Cluster Immune System</vt:lpstr>
      <vt:lpstr>Rapid Split Tests</vt:lpstr>
      <vt:lpstr>Split-testing all the time</vt:lpstr>
      <vt:lpstr>The AAA’s of Metrics</vt:lpstr>
      <vt:lpstr>Measure the Macro</vt:lpstr>
      <vt:lpstr>Five Whys</vt:lpstr>
      <vt:lpstr>Five Whys Root Cause Analysis</vt:lpstr>
      <vt:lpstr>There’s much more…</vt:lpstr>
      <vt:lpstr>The Lean Startup</vt:lpstr>
      <vt:lpstr>Thanks!</vt:lpstr>
    </vt:vector>
  </TitlesOfParts>
  <Company>KPCB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Lean startup</dc:title>
  <dc:creator>Eric Ries</dc:creator>
  <cp:lastModifiedBy>Eric Ries</cp:lastModifiedBy>
  <cp:revision>57</cp:revision>
  <cp:lastPrinted>2009-03-31T13:30:40Z</cp:lastPrinted>
  <dcterms:created xsi:type="dcterms:W3CDTF">2009-04-03T20:23:58Z</dcterms:created>
  <dcterms:modified xsi:type="dcterms:W3CDTF">2009-04-03T20:30:58Z</dcterms:modified>
</cp:coreProperties>
</file>